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1" r:id="rId3"/>
    <p:sldId id="302" r:id="rId4"/>
    <p:sldId id="371" r:id="rId5"/>
    <p:sldId id="373" r:id="rId6"/>
    <p:sldId id="303" r:id="rId7"/>
    <p:sldId id="306" r:id="rId8"/>
    <p:sldId id="386" r:id="rId9"/>
    <p:sldId id="387" r:id="rId10"/>
    <p:sldId id="341" r:id="rId11"/>
    <p:sldId id="406" r:id="rId12"/>
    <p:sldId id="388" r:id="rId13"/>
    <p:sldId id="390" r:id="rId14"/>
    <p:sldId id="391" r:id="rId15"/>
    <p:sldId id="392" r:id="rId16"/>
    <p:sldId id="393" r:id="rId17"/>
    <p:sldId id="394" r:id="rId18"/>
    <p:sldId id="395" r:id="rId19"/>
    <p:sldId id="400" r:id="rId20"/>
    <p:sldId id="438" r:id="rId21"/>
    <p:sldId id="440" r:id="rId22"/>
    <p:sldId id="442" r:id="rId23"/>
    <p:sldId id="431" r:id="rId24"/>
    <p:sldId id="434" r:id="rId25"/>
    <p:sldId id="436" r:id="rId26"/>
    <p:sldId id="422" r:id="rId27"/>
    <p:sldId id="423" r:id="rId28"/>
    <p:sldId id="424" r:id="rId29"/>
    <p:sldId id="425" r:id="rId30"/>
    <p:sldId id="427" r:id="rId31"/>
    <p:sldId id="428" r:id="rId32"/>
    <p:sldId id="429" r:id="rId33"/>
    <p:sldId id="399" r:id="rId34"/>
    <p:sldId id="398" r:id="rId35"/>
    <p:sldId id="446" r:id="rId36"/>
    <p:sldId id="357" r:id="rId37"/>
    <p:sldId id="450" r:id="rId38"/>
    <p:sldId id="448" r:id="rId39"/>
    <p:sldId id="410" r:id="rId40"/>
    <p:sldId id="451" r:id="rId41"/>
    <p:sldId id="452" r:id="rId42"/>
    <p:sldId id="354" r:id="rId43"/>
    <p:sldId id="355" r:id="rId44"/>
    <p:sldId id="366" r:id="rId45"/>
    <p:sldId id="358" r:id="rId46"/>
    <p:sldId id="454" r:id="rId47"/>
    <p:sldId id="456" r:id="rId48"/>
    <p:sldId id="458" r:id="rId49"/>
    <p:sldId id="460" r:id="rId50"/>
    <p:sldId id="444" r:id="rId51"/>
    <p:sldId id="312" r:id="rId52"/>
    <p:sldId id="31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03" autoAdjust="0"/>
    <p:restoredTop sz="90476" autoAdjust="0"/>
  </p:normalViewPr>
  <p:slideViewPr>
    <p:cSldViewPr>
      <p:cViewPr>
        <p:scale>
          <a:sx n="67" d="100"/>
          <a:sy n="67" d="100"/>
        </p:scale>
        <p:origin x="-6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33CD-9EF8-44FD-931A-FE8DC931F24B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95BF-BEE5-4008-AAD7-014EE9007C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2405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8A5A9-FC18-49B8-9F75-876BB896BBCE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2DA1-A9E5-4F67-B8C4-70098965E5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084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52DA1-A9E5-4F67-B8C4-70098965E50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84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8E94D-61D5-4F69-81D7-4CE2E71D1141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3F2EB-88D4-4D68-9EE8-3932F8C09A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3401"/>
            <a:ext cx="9144000" cy="1066799"/>
          </a:xfrm>
        </p:spPr>
        <p:txBody>
          <a:bodyPr/>
          <a:lstStyle/>
          <a:p>
            <a:r>
              <a:rPr lang="en-US" dirty="0" smtClean="0"/>
              <a:t> XUẤT HUYẾT Ở TRẺ 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00200"/>
            <a:ext cx="91440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DỊCH TỄ </a:t>
            </a:r>
          </a:p>
          <a:p>
            <a:r>
              <a:rPr lang="en-US" dirty="0" smtClean="0"/>
              <a:t>SINH  LÝ CẦM MÁU</a:t>
            </a:r>
          </a:p>
          <a:p>
            <a:r>
              <a:rPr lang="en-US" dirty="0" smtClean="0"/>
              <a:t> BỆNH ÁN &amp; LÂM SÀNG</a:t>
            </a:r>
            <a:endParaRPr lang="en-US" dirty="0"/>
          </a:p>
          <a:p>
            <a:r>
              <a:rPr lang="en-US" dirty="0" smtClean="0"/>
              <a:t>XÉT NGHIỆM</a:t>
            </a:r>
          </a:p>
          <a:p>
            <a:r>
              <a:rPr lang="en-US" dirty="0" smtClean="0"/>
              <a:t>NGUYÊN NHÂN </a:t>
            </a:r>
          </a:p>
          <a:p>
            <a:r>
              <a:rPr lang="en-US" dirty="0" err="1" smtClean="0"/>
              <a:t>TiẾP</a:t>
            </a:r>
            <a:r>
              <a:rPr lang="en-US" dirty="0" smtClean="0"/>
              <a:t> CẬN CHẨN ĐOÁN XUẤT HUYẾT</a:t>
            </a:r>
          </a:p>
          <a:p>
            <a:r>
              <a:rPr lang="en-US" dirty="0" smtClean="0"/>
              <a:t>NGUYÊN TẮC </a:t>
            </a:r>
            <a:r>
              <a:rPr lang="en-US" dirty="0" err="1" smtClean="0"/>
              <a:t>ĐiỀU</a:t>
            </a:r>
            <a:r>
              <a:rPr lang="en-US" dirty="0" smtClean="0"/>
              <a:t> TRỊ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KHÁM LÂM SÀNG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 smtClean="0"/>
          </a:p>
          <a:p>
            <a:pPr lvl="1"/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endParaRPr lang="en-US" dirty="0" smtClean="0"/>
          </a:p>
          <a:p>
            <a:pPr lvl="2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và </a:t>
            </a:r>
            <a:r>
              <a:rPr lang="en-US" dirty="0" err="1" smtClean="0"/>
              <a:t>và</a:t>
            </a:r>
            <a:r>
              <a:rPr lang="en-US" dirty="0" smtClean="0"/>
              <a:t> ban </a:t>
            </a:r>
            <a:r>
              <a:rPr lang="en-US" dirty="0" err="1" smtClean="0"/>
              <a:t>đỏ</a:t>
            </a:r>
            <a:endParaRPr lang="en-US" dirty="0" smtClean="0"/>
          </a:p>
          <a:p>
            <a:pPr lvl="2"/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và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hình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ở </a:t>
            </a:r>
            <a:r>
              <a:rPr lang="en-US" dirty="0" err="1" smtClean="0"/>
              <a:t>da</a:t>
            </a:r>
            <a:r>
              <a:rPr lang="en-US" dirty="0" smtClean="0"/>
              <a:t>:</a:t>
            </a:r>
          </a:p>
          <a:p>
            <a:pPr lvl="2">
              <a:buNone/>
            </a:pPr>
            <a:r>
              <a:rPr lang="en-US" dirty="0" smtClean="0"/>
              <a:t>		 </a:t>
            </a:r>
            <a:r>
              <a:rPr lang="en-US" dirty="0" err="1" smtClean="0"/>
              <a:t>petechiae</a:t>
            </a:r>
            <a:r>
              <a:rPr lang="en-US" dirty="0" smtClean="0"/>
              <a:t>, </a:t>
            </a:r>
            <a:r>
              <a:rPr lang="en-US" dirty="0" err="1" smtClean="0"/>
              <a:t>ecchymoses</a:t>
            </a:r>
            <a:endParaRPr lang="en-US" dirty="0" smtClean="0"/>
          </a:p>
          <a:p>
            <a:pPr lvl="2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: </a:t>
            </a:r>
          </a:p>
          <a:p>
            <a:pPr lvl="3"/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: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khô</a:t>
            </a:r>
            <a:r>
              <a:rPr lang="en-US" dirty="0" smtClean="0"/>
              <a:t>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nhẹ</a:t>
            </a:r>
            <a:endParaRPr lang="en-US" dirty="0" smtClean="0"/>
          </a:p>
          <a:p>
            <a:pPr lvl="3"/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niêm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: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ướt</a:t>
            </a:r>
            <a:r>
              <a:rPr lang="en-US" dirty="0" smtClean="0"/>
              <a:t>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 smtClean="0"/>
              <a:t>ĐẶC ĐIỂM XUẤT HUYẾT </a:t>
            </a:r>
            <a:endParaRPr lang="en-US" sz="3200" dirty="0"/>
          </a:p>
        </p:txBody>
      </p:sp>
      <p:pic>
        <p:nvPicPr>
          <p:cNvPr id="11" name="Content Placeholder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4724400" cy="5105400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24000"/>
            <a:ext cx="4038600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KHÁM TOÀN THỂ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</a:p>
          <a:p>
            <a:pPr lvl="0"/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sưng</a:t>
            </a:r>
            <a:r>
              <a:rPr lang="en-US" dirty="0" smtClean="0"/>
              <a:t>,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lách</a:t>
            </a:r>
            <a:r>
              <a:rPr lang="en-US" dirty="0" smtClean="0"/>
              <a:t>, </a:t>
            </a:r>
            <a:r>
              <a:rPr lang="en-US" dirty="0" err="1" smtClean="0"/>
              <a:t>hạch</a:t>
            </a:r>
            <a:r>
              <a:rPr lang="en-US" dirty="0" smtClean="0"/>
              <a:t>, </a:t>
            </a:r>
            <a:r>
              <a:rPr lang="en-US" dirty="0" err="1" smtClean="0"/>
              <a:t>xương</a:t>
            </a:r>
            <a:r>
              <a:rPr lang="en-US" dirty="0" smtClean="0"/>
              <a:t>..</a:t>
            </a:r>
          </a:p>
          <a:p>
            <a:pPr lvl="0"/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dị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,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di </a:t>
            </a:r>
            <a:r>
              <a:rPr lang="en-US" dirty="0" err="1" smtClean="0"/>
              <a:t>truyền</a:t>
            </a:r>
            <a:r>
              <a:rPr lang="en-US" dirty="0" smtClean="0"/>
              <a:t>)</a:t>
            </a:r>
          </a:p>
          <a:p>
            <a:pPr lvl="0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sự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,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và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thần</a:t>
            </a:r>
            <a:r>
              <a:rPr lang="en-US" dirty="0" smtClean="0"/>
              <a:t> (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di </a:t>
            </a:r>
            <a:r>
              <a:rPr lang="en-US" dirty="0" err="1" smtClean="0"/>
              <a:t>truyền</a:t>
            </a:r>
            <a:r>
              <a:rPr lang="en-US" dirty="0" smtClean="0"/>
              <a:t>,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)	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CẬN LÂM SÀNG: </a:t>
            </a:r>
            <a:r>
              <a:rPr lang="en-US" sz="3200" dirty="0" err="1" smtClean="0"/>
              <a:t>Nguyên</a:t>
            </a:r>
            <a:r>
              <a:rPr lang="en-US" sz="3200" dirty="0" smtClean="0"/>
              <a:t> </a:t>
            </a:r>
            <a:r>
              <a:rPr lang="en-US" sz="3200" dirty="0" err="1" smtClean="0"/>
              <a:t>tắc</a:t>
            </a:r>
            <a:r>
              <a:rPr lang="en-US" sz="3200" dirty="0" smtClean="0"/>
              <a:t> </a:t>
            </a:r>
            <a:r>
              <a:rPr lang="en-US" sz="3200" dirty="0" err="1" smtClean="0"/>
              <a:t>chung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dirty="0" smtClean="0"/>
          </a:p>
          <a:p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9/10</a:t>
            </a: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hồng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( </a:t>
            </a:r>
            <a:r>
              <a:rPr lang="en-US" dirty="0" err="1" smtClean="0"/>
              <a:t>Hct</a:t>
            </a:r>
            <a:r>
              <a:rPr lang="en-US" dirty="0" smtClean="0"/>
              <a:t>&gt;55%)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smtClean="0">
                <a:latin typeface="Times New Roman"/>
                <a:cs typeface="Times New Roman"/>
              </a:rPr>
              <a:t>↓</a:t>
            </a:r>
            <a:r>
              <a:rPr lang="en-US" dirty="0" smtClean="0"/>
              <a:t>citrate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Hct</a:t>
            </a:r>
            <a:r>
              <a:rPr lang="en-US" dirty="0" smtClean="0"/>
              <a:t> &lt;25%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smtClean="0">
                <a:latin typeface="Times New Roman"/>
                <a:cs typeface="Times New Roman"/>
              </a:rPr>
              <a:t>↑</a:t>
            </a:r>
            <a:r>
              <a:rPr lang="en-US" dirty="0" smtClean="0"/>
              <a:t>citrate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lọ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&lt; 2g, &lt;4g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Lưu</a:t>
            </a:r>
            <a:r>
              <a:rPr lang="en-US" dirty="0" smtClean="0"/>
              <a:t> ý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XN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. 	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ĐẾM </a:t>
            </a:r>
            <a:r>
              <a:rPr lang="en-US" sz="3200" dirty="0" err="1" smtClean="0"/>
              <a:t>TiỂU</a:t>
            </a:r>
            <a:r>
              <a:rPr lang="en-US" sz="3200" dirty="0" smtClean="0"/>
              <a:t> CẦU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4958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đếm</a:t>
            </a:r>
            <a:r>
              <a:rPr lang="en-US" dirty="0" smtClean="0"/>
              <a:t>  </a:t>
            </a:r>
            <a:r>
              <a:rPr lang="en-US" dirty="0" err="1" smtClean="0"/>
              <a:t>máy</a:t>
            </a:r>
            <a:r>
              <a:rPr lang="en-US" dirty="0" smtClean="0"/>
              <a:t> và </a:t>
            </a:r>
            <a:r>
              <a:rPr lang="en-US" dirty="0" err="1" smtClean="0"/>
              <a:t>phết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	</a:t>
            </a:r>
          </a:p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: 200-400 x10</a:t>
            </a:r>
            <a:r>
              <a:rPr lang="en-US" baseline="30000" dirty="0" smtClean="0"/>
              <a:t>9</a:t>
            </a:r>
            <a:r>
              <a:rPr lang="en-US" dirty="0" smtClean="0"/>
              <a:t>/L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</a:t>
            </a:r>
          </a:p>
          <a:p>
            <a:pPr lvl="0"/>
            <a:r>
              <a:rPr lang="en-US" dirty="0" smtClean="0"/>
              <a:t> &gt; 450x10</a:t>
            </a:r>
            <a:r>
              <a:rPr lang="en-US" baseline="30000" dirty="0" smtClean="0"/>
              <a:t>9</a:t>
            </a:r>
            <a:r>
              <a:rPr lang="en-US" dirty="0" smtClean="0"/>
              <a:t>/L: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,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lách</a:t>
            </a:r>
            <a:r>
              <a:rPr lang="en-US" dirty="0" smtClean="0"/>
              <a:t>,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mãn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&lt;150 x10</a:t>
            </a:r>
            <a:r>
              <a:rPr lang="en-US" baseline="30000" dirty="0" smtClean="0"/>
              <a:t>9</a:t>
            </a:r>
            <a:r>
              <a:rPr lang="en-US" dirty="0" smtClean="0"/>
              <a:t>/L: </a:t>
            </a:r>
            <a:r>
              <a:rPr lang="en-US" dirty="0" err="1" smtClean="0"/>
              <a:t>Tủy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,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hủy</a:t>
            </a:r>
            <a:r>
              <a:rPr lang="en-US" dirty="0" smtClean="0"/>
              <a:t> TC</a:t>
            </a:r>
          </a:p>
          <a:p>
            <a:pPr lvl="0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: do EDTA ,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chụm</a:t>
            </a:r>
            <a:r>
              <a:rPr lang="en-US" dirty="0" smtClean="0"/>
              <a:t>. </a:t>
            </a:r>
          </a:p>
          <a:p>
            <a:r>
              <a:rPr lang="en-US" dirty="0" smtClean="0"/>
              <a:t> Mean platelet volume (MPV)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447800"/>
            <a:ext cx="4038600" cy="4571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KÍCH THƯỚC  TIỂU CẦU TRÊN PHẾT MÁU</a:t>
            </a:r>
            <a:endParaRPr lang="en-US" sz="32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524000"/>
            <a:ext cx="4724400" cy="449492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1"/>
            <a:ext cx="4038600" cy="445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THỜI GIAN MÁU CHẢY ( TEMPS DE SAIGNEMENT HAY BLEEDING TIME)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876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Duke:</a:t>
            </a:r>
          </a:p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Ivy</a:t>
            </a:r>
          </a:p>
          <a:p>
            <a:r>
              <a:rPr lang="en-US" dirty="0" smtClean="0"/>
              <a:t>Ý </a:t>
            </a:r>
            <a:r>
              <a:rPr lang="en-US" dirty="0" err="1" smtClean="0"/>
              <a:t>nghĩa:thời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cầm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qua </a:t>
            </a:r>
            <a:r>
              <a:rPr lang="en-US" dirty="0" err="1" smtClean="0"/>
              <a:t>khảo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vi-VN" dirty="0" smtClean="0"/>
              <a:t>vết rạch chuẩn hóa</a:t>
            </a:r>
            <a:r>
              <a:rPr lang="en-US" dirty="0" smtClean="0"/>
              <a:t>, </a:t>
            </a:r>
            <a:r>
              <a:rPr lang="en-US" dirty="0" err="1" smtClean="0"/>
              <a:t>khảo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, von </a:t>
            </a:r>
            <a:r>
              <a:rPr lang="en-US" dirty="0" err="1" smtClean="0"/>
              <a:t>Willebrand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: 3- 6 </a:t>
            </a:r>
            <a:r>
              <a:rPr lang="en-US" dirty="0" err="1" smtClean="0"/>
              <a:t>phút</a:t>
            </a:r>
            <a:r>
              <a:rPr lang="en-US" dirty="0" smtClean="0"/>
              <a:t> *(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Trên</a:t>
            </a:r>
            <a:r>
              <a:rPr lang="en-US" dirty="0" smtClean="0"/>
              <a:t> 6 ph, </a:t>
            </a:r>
            <a:r>
              <a:rPr lang="en-US" dirty="0" err="1" smtClean="0"/>
              <a:t>nếu</a:t>
            </a:r>
            <a:r>
              <a:rPr lang="en-US" dirty="0" smtClean="0"/>
              <a:t>  4 – 6ph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TS </a:t>
            </a:r>
            <a:r>
              <a:rPr lang="en-US" dirty="0" err="1" smtClean="0"/>
              <a:t>dài</a:t>
            </a:r>
            <a:r>
              <a:rPr lang="en-US" dirty="0" smtClean="0"/>
              <a:t>: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và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 von </a:t>
            </a:r>
            <a:r>
              <a:rPr lang="en-US" dirty="0" err="1" smtClean="0"/>
              <a:t>Willebrand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Dương </a:t>
            </a:r>
            <a:r>
              <a:rPr lang="en-US" dirty="0" err="1" smtClean="0"/>
              <a:t>giả</a:t>
            </a:r>
            <a:r>
              <a:rPr lang="en-US" dirty="0" smtClean="0"/>
              <a:t>: </a:t>
            </a:r>
            <a:r>
              <a:rPr lang="en-US" dirty="0" err="1" smtClean="0"/>
              <a:t>Dùng</a:t>
            </a:r>
            <a:r>
              <a:rPr lang="en-US" dirty="0" smtClean="0"/>
              <a:t> Aspirin,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, </a:t>
            </a:r>
            <a:r>
              <a:rPr lang="en-US" dirty="0" err="1" smtClean="0"/>
              <a:t>đâm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, </a:t>
            </a:r>
            <a:r>
              <a:rPr lang="en-US" dirty="0" err="1" smtClean="0"/>
              <a:t>kim</a:t>
            </a:r>
            <a:r>
              <a:rPr lang="en-US" dirty="0" smtClean="0"/>
              <a:t> to 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vành</a:t>
            </a:r>
            <a:r>
              <a:rPr lang="en-US" dirty="0" smtClean="0"/>
              <a:t> tai 	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tuổi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9906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PFA-100( PLATELET FUNCTIONAL ANALYZER 100 </a:t>
            </a:r>
            <a:r>
              <a:rPr lang="en-US" sz="3200" b="1" i="1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: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collagen/ adenosine </a:t>
            </a:r>
            <a:r>
              <a:rPr lang="en-US" dirty="0" err="1" smtClean="0"/>
              <a:t>diphosphate</a:t>
            </a:r>
            <a:r>
              <a:rPr lang="en-US" dirty="0" smtClean="0"/>
              <a:t> (CADP) hay collagen/epinephrine(CEPI)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 </a:t>
            </a:r>
            <a:r>
              <a:rPr lang="en-US" dirty="0" err="1" smtClean="0"/>
              <a:t>nhỏ</a:t>
            </a:r>
            <a:r>
              <a:rPr lang="en-US" dirty="0" smtClean="0"/>
              <a:t> 150μm,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citrate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r>
              <a:rPr lang="en-US" dirty="0" smtClean="0"/>
              <a:t> qua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.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	</a:t>
            </a:r>
            <a:r>
              <a:rPr lang="en-US" dirty="0" err="1" smtClean="0"/>
              <a:t>dính</a:t>
            </a:r>
            <a:r>
              <a:rPr lang="en-US" dirty="0" smtClean="0"/>
              <a:t> và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qua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von </a:t>
            </a:r>
            <a:r>
              <a:rPr lang="en-US" dirty="0" err="1" smtClean="0"/>
              <a:t>Willebrand</a:t>
            </a:r>
            <a:r>
              <a:rPr lang="en-US" dirty="0" smtClean="0"/>
              <a:t> , glycoprotein </a:t>
            </a:r>
            <a:r>
              <a:rPr lang="en-US" dirty="0" err="1" smtClean="0"/>
              <a:t>Ib</a:t>
            </a:r>
            <a:r>
              <a:rPr lang="en-US" dirty="0" smtClean="0"/>
              <a:t> và </a:t>
            </a:r>
            <a:r>
              <a:rPr lang="en-US" dirty="0" err="1" smtClean="0"/>
              <a:t>IIb</a:t>
            </a:r>
            <a:r>
              <a:rPr lang="en-US" dirty="0" smtClean="0"/>
              <a:t>/</a:t>
            </a:r>
            <a:r>
              <a:rPr lang="en-US" dirty="0" err="1" smtClean="0"/>
              <a:t>IIIa</a:t>
            </a:r>
            <a:r>
              <a:rPr lang="en-US" dirty="0" smtClean="0"/>
              <a:t> và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lấp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</a:p>
          <a:p>
            <a:r>
              <a:rPr lang="en-US" dirty="0" smtClean="0"/>
              <a:t>Ý </a:t>
            </a:r>
            <a:r>
              <a:rPr lang="en-US" dirty="0" err="1" smtClean="0"/>
              <a:t>nghĩa</a:t>
            </a:r>
            <a:r>
              <a:rPr lang="en-US" dirty="0" smtClean="0"/>
              <a:t>: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và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,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	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cầu,và</a:t>
            </a:r>
            <a:r>
              <a:rPr lang="en-US" dirty="0" smtClean="0"/>
              <a:t> von </a:t>
            </a:r>
            <a:r>
              <a:rPr lang="en-US" dirty="0" err="1" smtClean="0"/>
              <a:t>Willebrand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cẩu</a:t>
            </a:r>
            <a:r>
              <a:rPr lang="en-US" dirty="0" smtClean="0"/>
              <a:t>,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aspirin, NSAIDS,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giàu</a:t>
            </a:r>
            <a:r>
              <a:rPr lang="en-US" dirty="0" smtClean="0"/>
              <a:t> </a:t>
            </a:r>
            <a:r>
              <a:rPr lang="en-US" dirty="0" err="1" smtClean="0"/>
              <a:t>flavinoid</a:t>
            </a:r>
            <a:r>
              <a:rPr lang="en-US" dirty="0" smtClean="0"/>
              <a:t> (</a:t>
            </a:r>
            <a:r>
              <a:rPr lang="en-US" dirty="0" err="1" smtClean="0"/>
              <a:t>rượu</a:t>
            </a:r>
            <a:r>
              <a:rPr lang="en-US" dirty="0" smtClean="0"/>
              <a:t> </a:t>
            </a:r>
            <a:r>
              <a:rPr lang="en-US" dirty="0" err="1" smtClean="0"/>
              <a:t>vang</a:t>
            </a:r>
            <a:r>
              <a:rPr lang="en-US" dirty="0" smtClean="0"/>
              <a:t> </a:t>
            </a:r>
            <a:r>
              <a:rPr lang="en-US" dirty="0" err="1" smtClean="0"/>
              <a:t>đỏ</a:t>
            </a:r>
            <a:r>
              <a:rPr lang="en-US" dirty="0" smtClean="0"/>
              <a:t>, coca, chocolate)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CEPI CT.</a:t>
            </a:r>
          </a:p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:</a:t>
            </a:r>
          </a:p>
          <a:p>
            <a:pPr>
              <a:buNone/>
            </a:pPr>
            <a:r>
              <a:rPr lang="en-US" dirty="0" smtClean="0"/>
              <a:t>		*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</a:p>
          <a:p>
            <a:r>
              <a:rPr lang="en-US" dirty="0" smtClean="0"/>
              <a:t>	*</a:t>
            </a:r>
            <a:r>
              <a:rPr lang="en-US" dirty="0" err="1" smtClean="0"/>
              <a:t>Bệnh</a:t>
            </a:r>
            <a:r>
              <a:rPr lang="en-US" dirty="0" smtClean="0"/>
              <a:t> von </a:t>
            </a:r>
            <a:r>
              <a:rPr lang="en-US" dirty="0" err="1" smtClean="0"/>
              <a:t>Willebrand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THỜI GIAN ĐÔNG MÁU (CLOTTING TIME: CT HAY TEMPS DE COAGULATION :TC)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6 – 9 </a:t>
            </a:r>
            <a:r>
              <a:rPr lang="en-US" dirty="0" err="1" smtClean="0"/>
              <a:t>phút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r>
              <a:rPr lang="en-US" dirty="0" smtClean="0"/>
              <a:t> &lt; 6%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afibrinogen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 CÁC XÉT NGHIỆM CHẢY MÁU &amp; ĐÔNG MÁU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091399383"/>
              </p:ext>
            </p:extLst>
          </p:nvPr>
        </p:nvGraphicFramePr>
        <p:xfrm>
          <a:off x="0" y="685800"/>
          <a:ext cx="9144000" cy="7674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41565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TiỂU</a:t>
                      </a:r>
                      <a:r>
                        <a:rPr lang="en-US" sz="1100" dirty="0" smtClean="0"/>
                        <a:t> CẨU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BT (bleeding  time)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PT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APTT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TT (thrombin time)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</a:tr>
              <a:tr h="803544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Mục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tiêu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Số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lượng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TC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TC</a:t>
                      </a:r>
                      <a:r>
                        <a:rPr lang="en-US" sz="1100" baseline="0" dirty="0" smtClean="0"/>
                        <a:t> &amp; </a:t>
                      </a:r>
                      <a:r>
                        <a:rPr lang="en-US" sz="1100" baseline="0" dirty="0" err="1" smtClean="0"/>
                        <a:t>vW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VII,X,V,II,I, anticoagulants</a:t>
                      </a:r>
                    </a:p>
                    <a:p>
                      <a:r>
                        <a:rPr lang="en-US" sz="1100" dirty="0" err="1" smtClean="0"/>
                        <a:t>Vit</a:t>
                      </a:r>
                      <a:r>
                        <a:rPr lang="en-US" sz="1100" dirty="0" smtClean="0"/>
                        <a:t> K</a:t>
                      </a:r>
                    </a:p>
                    <a:p>
                      <a:r>
                        <a:rPr lang="en-US" sz="1100" dirty="0" err="1" smtClean="0"/>
                        <a:t>Bệnh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gan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XII,XI,IX,VIII,X,V,II,I</a:t>
                      </a:r>
                    </a:p>
                    <a:p>
                      <a:r>
                        <a:rPr lang="en-US" sz="1100" dirty="0" smtClean="0"/>
                        <a:t>lupus coagulants,</a:t>
                      </a:r>
                    </a:p>
                    <a:p>
                      <a:r>
                        <a:rPr lang="en-US" sz="1100" dirty="0" smtClean="0"/>
                        <a:t>Heparin therapy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Fibrinogen</a:t>
                      </a:r>
                      <a:r>
                        <a:rPr lang="en-US" sz="1100" baseline="0" dirty="0" smtClean="0">
                          <a:latin typeface="Times New Roman"/>
                          <a:cs typeface="Times New Roman"/>
                        </a:rPr>
                        <a:t> → fibrin</a:t>
                      </a:r>
                      <a:endParaRPr lang="en-US" sz="1100" dirty="0"/>
                    </a:p>
                  </a:txBody>
                  <a:tcPr/>
                </a:tc>
              </a:tr>
              <a:tr h="753986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Nguyên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tắc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err="1" smtClean="0"/>
                        <a:t>Cầm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máu</a:t>
                      </a:r>
                      <a:r>
                        <a:rPr lang="en-US" sz="1100" baseline="0" dirty="0" smtClean="0"/>
                        <a:t>  do TC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ngừng</a:t>
                      </a:r>
                      <a:r>
                        <a:rPr lang="en-US" sz="1100" baseline="0" dirty="0" smtClean="0"/>
                        <a:t> XH </a:t>
                      </a:r>
                      <a:r>
                        <a:rPr lang="en-US" sz="1100" baseline="0" dirty="0" err="1" smtClean="0"/>
                        <a:t>sau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chấn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thương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chuẩn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Thromboplastin</a:t>
                      </a:r>
                      <a:r>
                        <a:rPr lang="en-US" sz="1100" baseline="0" dirty="0" smtClean="0"/>
                        <a:t> (</a:t>
                      </a:r>
                      <a:r>
                        <a:rPr lang="en-US" sz="1100" baseline="0" dirty="0" err="1" smtClean="0"/>
                        <a:t>TF,PL,Ca</a:t>
                      </a:r>
                      <a:r>
                        <a:rPr lang="en-US" sz="1100" baseline="0" dirty="0" smtClean="0"/>
                        <a:t>)+</a:t>
                      </a:r>
                    </a:p>
                    <a:p>
                      <a:r>
                        <a:rPr lang="en-US" sz="1100" baseline="0" dirty="0" smtClean="0"/>
                        <a:t> plasma ( poor PTL) citrate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PL+silicat</a:t>
                      </a:r>
                      <a:r>
                        <a:rPr lang="en-US" sz="1100" dirty="0" smtClean="0"/>
                        <a:t>+ Ca+ plasma ( poor PTL) citrate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Time  for Fibrinogen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→ fibrin (function of fibrinogen)</a:t>
                      </a:r>
                      <a:endParaRPr lang="en-US" sz="11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Phương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tiện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Máy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đếm</a:t>
                      </a:r>
                      <a:endParaRPr lang="en-US" sz="1100" baseline="0" dirty="0" smtClean="0"/>
                    </a:p>
                    <a:p>
                      <a:r>
                        <a:rPr lang="en-US" sz="1100" baseline="0" dirty="0" err="1" smtClean="0"/>
                        <a:t>Phết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máu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Kỹ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thuật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Ivy:40mmHg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INR =( PT*/PT c) ISI</a:t>
                      </a:r>
                    </a:p>
                    <a:p>
                      <a:r>
                        <a:rPr lang="en-US" sz="1100" baseline="0" dirty="0" smtClean="0"/>
                        <a:t>INR= international Normalized Ratio </a:t>
                      </a:r>
                    </a:p>
                    <a:p>
                      <a:r>
                        <a:rPr lang="en-US" sz="1100" baseline="0" dirty="0" smtClean="0"/>
                        <a:t>INR  = 0.91-1.1</a:t>
                      </a:r>
                    </a:p>
                    <a:p>
                      <a:r>
                        <a:rPr lang="en-US" sz="1100" baseline="0" dirty="0" smtClean="0"/>
                        <a:t>ISI=International Sensitivity Index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415656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Kết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quả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150-450/</a:t>
                      </a:r>
                      <a:r>
                        <a:rPr lang="en-US" sz="1100" baseline="0" dirty="0" smtClean="0"/>
                        <a:t> mm3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3-5</a:t>
                      </a:r>
                      <a:r>
                        <a:rPr lang="en-US" sz="1100" baseline="0" dirty="0" smtClean="0"/>
                        <a:t> ph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10-15”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25-45 “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15-20”</a:t>
                      </a:r>
                    </a:p>
                    <a:p>
                      <a:r>
                        <a:rPr lang="en-US" sz="1100" dirty="0" smtClean="0"/>
                        <a:t>&gt; 3” of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control value</a:t>
                      </a:r>
                      <a:endParaRPr lang="en-US" sz="1100" dirty="0"/>
                    </a:p>
                  </a:txBody>
                  <a:tcPr/>
                </a:tc>
              </a:tr>
              <a:tr h="717433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Giảm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&lt;150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Venipuncture</a:t>
                      </a:r>
                      <a:r>
                        <a:rPr lang="en-US" sz="1100" dirty="0" smtClean="0"/>
                        <a:t>,</a:t>
                      </a:r>
                    </a:p>
                    <a:p>
                      <a:r>
                        <a:rPr lang="en-US" sz="1100" dirty="0" smtClean="0"/>
                        <a:t>Chronic DIC 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Poor quality </a:t>
                      </a:r>
                      <a:r>
                        <a:rPr lang="en-US" sz="1100" dirty="0" err="1" smtClean="0"/>
                        <a:t>venipuncture</a:t>
                      </a:r>
                      <a:r>
                        <a:rPr lang="en-US" sz="1100" dirty="0" smtClean="0"/>
                        <a:t>,</a:t>
                      </a:r>
                      <a:r>
                        <a:rPr lang="en-US" sz="1100" baseline="0" dirty="0" smtClean="0"/>
                        <a:t>  VIII, chronic DIC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1172327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Tăng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&gt;450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&gt;7ph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Inherited</a:t>
                      </a:r>
                      <a:r>
                        <a:rPr lang="en-US" sz="1100" baseline="0" dirty="0" smtClean="0"/>
                        <a:t> VII, </a:t>
                      </a:r>
                      <a:endParaRPr lang="en-US" sz="1100" dirty="0" smtClean="0"/>
                    </a:p>
                    <a:p>
                      <a:r>
                        <a:rPr lang="en-US" sz="1100" dirty="0" err="1" smtClean="0"/>
                        <a:t>Kháng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thể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chống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 II,V </a:t>
                      </a:r>
                    </a:p>
                    <a:p>
                      <a:r>
                        <a:rPr lang="en-US" sz="1100" dirty="0" err="1" smtClean="0"/>
                        <a:t>Bệnh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lý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gan</a:t>
                      </a:r>
                      <a:endParaRPr lang="en-US" sz="1100" baseline="0" dirty="0" smtClean="0"/>
                    </a:p>
                    <a:p>
                      <a:r>
                        <a:rPr lang="en-US" sz="1100" baseline="0" dirty="0" err="1" smtClean="0"/>
                        <a:t>Thiếu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vit</a:t>
                      </a:r>
                      <a:r>
                        <a:rPr lang="en-US" sz="1100" baseline="0" dirty="0" smtClean="0"/>
                        <a:t> 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Hemophilia</a:t>
                      </a:r>
                    </a:p>
                    <a:p>
                      <a:r>
                        <a:rPr lang="en-US" sz="1100" dirty="0" smtClean="0"/>
                        <a:t>Lupus </a:t>
                      </a:r>
                      <a:r>
                        <a:rPr lang="en-US" sz="1100" dirty="0" err="1" smtClean="0"/>
                        <a:t>anticolulant</a:t>
                      </a:r>
                      <a:endParaRPr lang="en-US" sz="1100" dirty="0" smtClean="0"/>
                    </a:p>
                    <a:p>
                      <a:r>
                        <a:rPr lang="en-US" sz="1100" dirty="0" smtClean="0"/>
                        <a:t>Inhibitor coagulation </a:t>
                      </a:r>
                    </a:p>
                    <a:p>
                      <a:r>
                        <a:rPr lang="en-US" sz="1100" dirty="0" smtClean="0"/>
                        <a:t>DIC, </a:t>
                      </a:r>
                      <a:r>
                        <a:rPr lang="en-US" sz="1100" dirty="0" err="1" smtClean="0"/>
                        <a:t>Suy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gan</a:t>
                      </a:r>
                      <a:r>
                        <a:rPr lang="en-US" sz="1100" dirty="0" smtClean="0"/>
                        <a:t>,</a:t>
                      </a:r>
                    </a:p>
                    <a:p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Thiếu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Vit</a:t>
                      </a:r>
                      <a:r>
                        <a:rPr lang="en-US" sz="1100" baseline="0" dirty="0" smtClean="0"/>
                        <a:t> 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Fibrinogen</a:t>
                      </a:r>
                      <a:r>
                        <a:rPr lang="en-US" sz="1100" baseline="0" dirty="0" smtClean="0">
                          <a:latin typeface="+mn-lt"/>
                          <a:cs typeface="Times New Roman"/>
                        </a:rPr>
                        <a:t> quality, </a:t>
                      </a:r>
                      <a:r>
                        <a:rPr lang="en-US" sz="1100" baseline="0" dirty="0" err="1" smtClean="0">
                          <a:latin typeface="+mn-lt"/>
                          <a:cs typeface="Times New Roman"/>
                        </a:rPr>
                        <a:t>quanlity</a:t>
                      </a:r>
                      <a:endParaRPr lang="en-US" sz="1100" baseline="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baseline="0" dirty="0" err="1" smtClean="0">
                          <a:latin typeface="+mn-lt"/>
                          <a:cs typeface="Times New Roman"/>
                        </a:rPr>
                        <a:t>Heparine</a:t>
                      </a:r>
                      <a:endParaRPr lang="en-US" sz="1100" baseline="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baseline="0" dirty="0" smtClean="0">
                          <a:latin typeface="+mn-lt"/>
                          <a:cs typeface="Times New Roman"/>
                        </a:rPr>
                        <a:t>Fibrin degradation products</a:t>
                      </a:r>
                      <a:endParaRPr lang="en-US" sz="1100" dirty="0" smtClean="0">
                        <a:latin typeface="+mn-lt"/>
                        <a:cs typeface="Times New Roman"/>
                      </a:endParaRPr>
                    </a:p>
                    <a:p>
                      <a:r>
                        <a:rPr lang="en-US" sz="1100" dirty="0" err="1" smtClean="0"/>
                        <a:t>Hyperfibrinogenemia</a:t>
                      </a:r>
                      <a:r>
                        <a:rPr lang="en-US" sz="1100" dirty="0" smtClean="0"/>
                        <a:t> (&gt;5g/</a:t>
                      </a:r>
                      <a:r>
                        <a:rPr lang="en-US" sz="1100" dirty="0" err="1" smtClean="0"/>
                        <a:t>dL</a:t>
                      </a:r>
                      <a:r>
                        <a:rPr lang="en-US" sz="1100" dirty="0" smtClean="0"/>
                        <a:t>) </a:t>
                      </a:r>
                      <a:endParaRPr lang="en-US" sz="1100" dirty="0"/>
                    </a:p>
                  </a:txBody>
                  <a:tcPr/>
                </a:tc>
              </a:tr>
              <a:tr h="922414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Yếu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tố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ảnh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hưởng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Hematocrite</a:t>
                      </a:r>
                      <a:r>
                        <a:rPr lang="en-US" sz="1100" dirty="0" smtClean="0"/>
                        <a:t>, skin, KT</a:t>
                      </a:r>
                    </a:p>
                    <a:p>
                      <a:r>
                        <a:rPr lang="en-US" sz="1100" dirty="0" err="1" smtClean="0"/>
                        <a:t>Thuốc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có</a:t>
                      </a:r>
                      <a:r>
                        <a:rPr lang="en-US" sz="1100" baseline="0" dirty="0" smtClean="0"/>
                        <a:t> aspirin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Turbic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icteric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Reagent (</a:t>
                      </a:r>
                      <a:r>
                        <a:rPr lang="en-US" sz="1100" baseline="0" dirty="0" smtClean="0"/>
                        <a:t> CF &lt; 35%)</a:t>
                      </a:r>
                    </a:p>
                    <a:p>
                      <a:r>
                        <a:rPr lang="en-US" sz="1100" baseline="0" dirty="0" smtClean="0"/>
                        <a:t>Lupus anticoagulant</a:t>
                      </a:r>
                    </a:p>
                    <a:p>
                      <a:r>
                        <a:rPr lang="en-US" sz="1100" dirty="0" err="1" smtClean="0"/>
                        <a:t>Heparine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contaminT</a:t>
                      </a:r>
                      <a:endParaRPr lang="en-US" sz="1100" dirty="0" smtClean="0"/>
                    </a:p>
                    <a:p>
                      <a:r>
                        <a:rPr lang="en-US" sz="1100" dirty="0" smtClean="0"/>
                        <a:t>VIII </a:t>
                      </a:r>
                      <a:r>
                        <a:rPr lang="en-US" sz="1100" dirty="0" err="1" smtClean="0"/>
                        <a:t>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Reptilase</a:t>
                      </a:r>
                      <a:r>
                        <a:rPr lang="en-US" sz="1100" baseline="0" dirty="0" smtClean="0"/>
                        <a:t> time ( Fibrinogen </a:t>
                      </a:r>
                      <a:r>
                        <a:rPr lang="en-US" sz="1100" baseline="0" dirty="0" smtClean="0">
                          <a:latin typeface="Times New Roman"/>
                          <a:cs typeface="Times New Roman"/>
                        </a:rPr>
                        <a:t>→ Fibrin, no effects </a:t>
                      </a:r>
                      <a:r>
                        <a:rPr lang="en-US" sz="1100" baseline="0" smtClean="0">
                          <a:latin typeface="Times New Roman"/>
                          <a:cs typeface="Times New Roman"/>
                        </a:rPr>
                        <a:t>of Heparin) </a:t>
                      </a:r>
                      <a:endParaRPr lang="en-US" sz="1100" dirty="0"/>
                    </a:p>
                  </a:txBody>
                  <a:tcPr/>
                </a:tc>
              </a:tr>
              <a:tr h="41565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Mixed Plasma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↑: lupus anti → </a:t>
                      </a:r>
                      <a:r>
                        <a:rPr lang="en-US" sz="1100" dirty="0" err="1" smtClean="0">
                          <a:latin typeface="Times New Roman"/>
                          <a:cs typeface="Times New Roman"/>
                        </a:rPr>
                        <a:t>antiphospho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 lipid</a:t>
                      </a:r>
                    </a:p>
                    <a:p>
                      <a:endParaRPr lang="en-US" sz="1100" dirty="0" smtClean="0"/>
                    </a:p>
                    <a:p>
                      <a:r>
                        <a:rPr lang="en-US" sz="1100" dirty="0" smtClean="0"/>
                        <a:t>TT 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↑,</a:t>
                      </a:r>
                      <a:r>
                        <a:rPr lang="en-US" sz="1100" dirty="0" err="1" smtClean="0">
                          <a:latin typeface="Times New Roman"/>
                          <a:cs typeface="Times New Roman"/>
                        </a:rPr>
                        <a:t>reptilase</a:t>
                      </a:r>
                      <a:r>
                        <a:rPr lang="en-US" sz="1100" dirty="0" smtClean="0">
                          <a:latin typeface="Times New Roman"/>
                          <a:cs typeface="Times New Roman"/>
                        </a:rPr>
                        <a:t> ↔:heparin*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TÌNH HÌNH BỆNH HUYẾT HỌC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122314487"/>
              </p:ext>
            </p:extLst>
          </p:nvPr>
        </p:nvGraphicFramePr>
        <p:xfrm>
          <a:off x="0" y="838200"/>
          <a:ext cx="9067800" cy="599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506"/>
                <a:gridCol w="859094"/>
                <a:gridCol w="914400"/>
                <a:gridCol w="990600"/>
                <a:gridCol w="876165"/>
                <a:gridCol w="982953"/>
                <a:gridCol w="982953"/>
                <a:gridCol w="982953"/>
                <a:gridCol w="120417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Times New Roman"/>
                          <a:ea typeface="Times New Roman"/>
                          <a:cs typeface="Times New Roman"/>
                        </a:rPr>
                        <a:t>Năm</a:t>
                      </a:r>
                      <a:endParaRPr lang="en-US" sz="1400" dirty="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Times New Roman"/>
                          <a:ea typeface="Times New Roman"/>
                          <a:cs typeface="Times New Roman"/>
                        </a:rPr>
                        <a:t>ICD</a:t>
                      </a:r>
                      <a:endParaRPr lang="en-US" sz="1400" dirty="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</a:rPr>
                        <a:t>2006</a:t>
                      </a:r>
                      <a:endParaRPr lang="en-US" sz="140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</a:rPr>
                        <a:t>2007</a:t>
                      </a:r>
                      <a:endParaRPr lang="en-US" sz="140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</a:rPr>
                        <a:t>2008</a:t>
                      </a:r>
                      <a:endParaRPr lang="en-US" sz="140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</a:rPr>
                        <a:t>2009</a:t>
                      </a:r>
                      <a:endParaRPr lang="en-US" sz="140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Times New Roman"/>
                          <a:ea typeface="Times New Roman"/>
                          <a:cs typeface="Times New Roman"/>
                        </a:rPr>
                        <a:t>2010</a:t>
                      </a:r>
                      <a:endParaRPr lang="en-US" sz="1400"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NHẬP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BVNĐ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60533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65330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76682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85462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88648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93959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98253</a:t>
                      </a:r>
                      <a:endParaRPr lang="en-US" sz="1400" dirty="0"/>
                    </a:p>
                  </a:txBody>
                  <a:tcPr/>
                </a:tc>
              </a:tr>
              <a:tr h="3251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NHẬP 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3I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1885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1800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2159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2210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2210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1941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1607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XHGTCMN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69.3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452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500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447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476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555</a:t>
                      </a:r>
                      <a:endParaRPr lang="en-US" sz="1400" dirty="0">
                        <a:solidFill>
                          <a:srgbClr val="FF0000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558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544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LEUKEMIA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C92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HEMOPHILI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 A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D66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256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321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372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352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387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406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397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HEMOPHI B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D67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26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38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NI-Times"/>
                          <a:ea typeface="Times New Roman"/>
                          <a:cs typeface="Times New Roman"/>
                        </a:rPr>
                        <a:t>48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TM T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D50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108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THALASS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D56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90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Α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THALAS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D56.0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135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94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93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Β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THALAS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D56.1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895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583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1225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1233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1382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1641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1075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THIẾU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MÁU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D61.9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135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188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HODGKIN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C81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8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NHL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C82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39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51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LCH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604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HCTB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D76.2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71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176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103</a:t>
                      </a:r>
                      <a:endParaRPr lang="en-US" sz="140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170</a:t>
                      </a:r>
                      <a:endParaRPr lang="en-US" sz="1400" dirty="0">
                        <a:solidFill>
                          <a:schemeClr val="tx1"/>
                        </a:solidFill>
                        <a:latin typeface="VNI-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0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6096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số</a:t>
            </a:r>
            <a:r>
              <a:rPr lang="en-US" sz="3200" dirty="0" smtClean="0"/>
              <a:t> </a:t>
            </a:r>
            <a:r>
              <a:rPr lang="en-US" sz="3200" dirty="0" err="1" smtClean="0"/>
              <a:t>tham</a:t>
            </a:r>
            <a:r>
              <a:rPr lang="en-US" sz="3200" dirty="0" smtClean="0"/>
              <a:t> </a:t>
            </a:r>
            <a:r>
              <a:rPr lang="en-US" sz="3200" dirty="0" err="1" smtClean="0"/>
              <a:t>khảo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</a:t>
            </a:r>
            <a:r>
              <a:rPr lang="en-US" sz="3200" dirty="0" err="1" smtClean="0"/>
              <a:t>giá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bình</a:t>
            </a:r>
            <a:r>
              <a:rPr lang="en-US" sz="3200" dirty="0" smtClean="0"/>
              <a:t> </a:t>
            </a:r>
            <a:r>
              <a:rPr lang="en-US" sz="3200" dirty="0" err="1" smtClean="0"/>
              <a:t>thường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 </a:t>
            </a:r>
            <a:r>
              <a:rPr lang="en-US" sz="3200" dirty="0" err="1" smtClean="0"/>
              <a:t>tuổi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3999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pic>
        <p:nvPicPr>
          <p:cNvPr id="4098" name="Picture 2" descr="D:\My Documents\My Scans\2011-02 (Feb)\scan00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76712" y="273050"/>
            <a:ext cx="4508426" cy="5853113"/>
          </a:xfrm>
          <a:prstGeom prst="rect">
            <a:avLst/>
          </a:prstGeom>
          <a:noFill/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A=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 smtClean="0"/>
          </a:p>
          <a:p>
            <a:r>
              <a:rPr lang="en-US" dirty="0" smtClean="0"/>
              <a:t>B= agonist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r>
              <a:rPr lang="en-US" dirty="0" smtClean="0"/>
              <a:t>C=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 smtClean="0"/>
          </a:p>
          <a:p>
            <a:r>
              <a:rPr lang="en-US" dirty="0" smtClean="0"/>
              <a:t>D=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endParaRPr lang="en-US" dirty="0" smtClean="0"/>
          </a:p>
          <a:p>
            <a:r>
              <a:rPr lang="en-US" dirty="0" smtClean="0"/>
              <a:t>E= </a:t>
            </a:r>
            <a:r>
              <a:rPr lang="en-US" dirty="0" err="1" smtClean="0"/>
              <a:t>gđ</a:t>
            </a:r>
            <a:r>
              <a:rPr lang="en-US" dirty="0" smtClean="0"/>
              <a:t> </a:t>
            </a:r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: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Glanzmann</a:t>
            </a:r>
            <a:r>
              <a:rPr lang="en-US" dirty="0" smtClean="0"/>
              <a:t> (</a:t>
            </a: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22" name="Picture 2" descr="D:\My Documents\My Scans\2011-02 (Feb)\scan000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893" y="2174875"/>
            <a:ext cx="2950802" cy="3951288"/>
          </a:xfrm>
          <a:prstGeom prst="rect">
            <a:avLst/>
          </a:prstGeom>
          <a:noFill/>
        </p:spPr>
      </p:pic>
      <p:pic>
        <p:nvPicPr>
          <p:cNvPr id="5123" name="Picture 3" descr="D:\My Documents\My Scans\2011-02 (Feb)\scan0005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2159" y="2174875"/>
            <a:ext cx="2867506" cy="3951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trống</a:t>
            </a:r>
            <a:r>
              <a:rPr lang="en-US" dirty="0" smtClean="0"/>
              <a:t> </a:t>
            </a:r>
            <a:r>
              <a:rPr lang="en-US" dirty="0" err="1" smtClean="0"/>
              <a:t>rỗng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 Bernard </a:t>
            </a:r>
            <a:r>
              <a:rPr lang="en-US" dirty="0" err="1" smtClean="0"/>
              <a:t>Soulier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r>
              <a:rPr lang="en-US" dirty="0" smtClean="0"/>
              <a:t> disease</a:t>
            </a:r>
            <a:endParaRPr lang="en-US" dirty="0"/>
          </a:p>
        </p:txBody>
      </p:sp>
      <p:pic>
        <p:nvPicPr>
          <p:cNvPr id="6146" name="Picture 2" descr="D:\My Documents\My Scans\2011-02 (Feb)\scan000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3199" y="2174875"/>
            <a:ext cx="2948190" cy="3951288"/>
          </a:xfrm>
          <a:prstGeom prst="rect">
            <a:avLst/>
          </a:prstGeom>
          <a:noFill/>
        </p:spPr>
      </p:pic>
      <p:pic>
        <p:nvPicPr>
          <p:cNvPr id="6147" name="Picture 3" descr="D:\My Documents\My Scans\2011-02 (Feb)\scan0007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951" y="2174875"/>
            <a:ext cx="2969922" cy="3951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0"/>
            <a:ext cx="8724900" cy="533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CHẨN ĐOÁN XUẤT HUYẾT Ở TRẺ EM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. </a:t>
            </a:r>
            <a:r>
              <a:rPr lang="en-US" sz="7200" b="1" dirty="0" smtClean="0"/>
              <a:t>APTT </a:t>
            </a:r>
            <a:r>
              <a:rPr lang="en-US" sz="7200" b="1" dirty="0" err="1" smtClean="0"/>
              <a:t>dài</a:t>
            </a:r>
            <a:r>
              <a:rPr lang="en-US" sz="7200" b="1" dirty="0" smtClean="0"/>
              <a:t> và PT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r>
              <a:rPr lang="en-US" sz="7200" b="1" dirty="0" smtClean="0"/>
              <a:t>: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	</a:t>
            </a:r>
            <a:r>
              <a:rPr lang="en-US" sz="7200" dirty="0" smtClean="0"/>
              <a:t>- Hemophilia: 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</a:t>
            </a:r>
            <a:r>
              <a:rPr lang="en-US" sz="7200" dirty="0" err="1" smtClean="0"/>
              <a:t>yếu</a:t>
            </a:r>
            <a:r>
              <a:rPr lang="en-US" sz="7200" dirty="0" smtClean="0"/>
              <a:t> </a:t>
            </a:r>
            <a:r>
              <a:rPr lang="en-US" sz="7200" dirty="0" err="1" smtClean="0"/>
              <a:t>tố</a:t>
            </a:r>
            <a:r>
              <a:rPr lang="en-US" sz="7200" dirty="0" smtClean="0"/>
              <a:t> VIII, IX, XI</a:t>
            </a:r>
          </a:p>
          <a:p>
            <a:pPr marL="0" indent="0">
              <a:buNone/>
            </a:pPr>
            <a:r>
              <a:rPr lang="en-US" sz="7200" dirty="0" smtClean="0"/>
              <a:t>	- </a:t>
            </a:r>
            <a:r>
              <a:rPr lang="en-US" sz="7200" dirty="0" err="1" smtClean="0"/>
              <a:t>Kháng</a:t>
            </a:r>
            <a:r>
              <a:rPr lang="en-US" sz="7200" dirty="0" smtClean="0"/>
              <a:t> </a:t>
            </a:r>
            <a:r>
              <a:rPr lang="en-US" sz="7200" dirty="0" err="1" smtClean="0"/>
              <a:t>đông</a:t>
            </a:r>
            <a:r>
              <a:rPr lang="en-US" sz="7200" dirty="0" smtClean="0"/>
              <a:t> Lupus </a:t>
            </a:r>
          </a:p>
          <a:p>
            <a:pPr marL="0" indent="0">
              <a:buNone/>
            </a:pPr>
            <a:r>
              <a:rPr lang="en-US" sz="7200" dirty="0" smtClean="0"/>
              <a:t>	-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</a:t>
            </a:r>
            <a:r>
              <a:rPr lang="en-US" sz="7200" dirty="0" err="1" smtClean="0"/>
              <a:t>yếu</a:t>
            </a:r>
            <a:r>
              <a:rPr lang="en-US" sz="7200" dirty="0" smtClean="0"/>
              <a:t> </a:t>
            </a:r>
            <a:r>
              <a:rPr lang="en-US" sz="7200" dirty="0" err="1" smtClean="0"/>
              <a:t>tố</a:t>
            </a:r>
            <a:r>
              <a:rPr lang="en-US" sz="7200" dirty="0" smtClean="0"/>
              <a:t> XII, high molecular weight </a:t>
            </a:r>
            <a:r>
              <a:rPr lang="en-US" sz="7200" dirty="0" err="1" smtClean="0"/>
              <a:t>kininogen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dirty="0" smtClean="0"/>
              <a:t>	-</a:t>
            </a:r>
            <a:r>
              <a:rPr lang="en-US" sz="7200" dirty="0" err="1" smtClean="0"/>
              <a:t>Hiện</a:t>
            </a:r>
            <a:r>
              <a:rPr lang="en-US" sz="7200" dirty="0" smtClean="0"/>
              <a:t> </a:t>
            </a:r>
            <a:r>
              <a:rPr lang="en-US" sz="7200" dirty="0" err="1" smtClean="0"/>
              <a:t>diện</a:t>
            </a:r>
            <a:r>
              <a:rPr lang="en-US" sz="7200" dirty="0" smtClean="0"/>
              <a:t> heparin </a:t>
            </a:r>
            <a:r>
              <a:rPr lang="en-US" sz="7200" dirty="0" err="1" smtClean="0"/>
              <a:t>trong</a:t>
            </a:r>
            <a:r>
              <a:rPr lang="en-US" sz="7200" dirty="0" smtClean="0"/>
              <a:t> </a:t>
            </a:r>
            <a:r>
              <a:rPr lang="en-US" sz="7200" dirty="0" err="1" smtClean="0"/>
              <a:t>máu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 PT </a:t>
            </a:r>
            <a:r>
              <a:rPr lang="en-US" sz="7200" b="1" dirty="0" err="1" smtClean="0"/>
              <a:t>dài</a:t>
            </a:r>
            <a:r>
              <a:rPr lang="en-US" sz="7200" b="1" dirty="0" smtClean="0"/>
              <a:t> và APTT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	</a:t>
            </a:r>
            <a:r>
              <a:rPr lang="en-US" sz="7200" dirty="0" smtClean="0"/>
              <a:t>-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VII di </a:t>
            </a:r>
            <a:r>
              <a:rPr lang="en-US" sz="7200" dirty="0" err="1" smtClean="0"/>
              <a:t>truyền</a:t>
            </a:r>
            <a:r>
              <a:rPr lang="en-US" sz="7200" dirty="0" smtClean="0"/>
              <a:t> , VII </a:t>
            </a:r>
            <a:r>
              <a:rPr lang="en-US" sz="7200" dirty="0" err="1" smtClean="0"/>
              <a:t>mắc</a:t>
            </a:r>
            <a:r>
              <a:rPr lang="en-US" sz="7200" dirty="0" smtClean="0"/>
              <a:t> </a:t>
            </a:r>
            <a:r>
              <a:rPr lang="en-US" sz="7200" dirty="0" err="1" smtClean="0"/>
              <a:t>phải</a:t>
            </a:r>
            <a:r>
              <a:rPr lang="en-US" sz="7200" dirty="0" smtClean="0"/>
              <a:t> ( </a:t>
            </a:r>
            <a:r>
              <a:rPr lang="en-US" sz="7200" dirty="0" err="1" smtClean="0"/>
              <a:t>hiếm</a:t>
            </a:r>
            <a:r>
              <a:rPr lang="en-US" sz="7200" dirty="0" smtClean="0"/>
              <a:t> ở </a:t>
            </a:r>
            <a:r>
              <a:rPr lang="en-US" sz="7200" dirty="0" err="1" smtClean="0"/>
              <a:t>trẻ</a:t>
            </a:r>
            <a:r>
              <a:rPr lang="en-US" sz="7200" dirty="0" smtClean="0"/>
              <a:t> </a:t>
            </a:r>
            <a:r>
              <a:rPr lang="en-US" sz="7200" dirty="0" err="1" smtClean="0"/>
              <a:t>em</a:t>
            </a:r>
            <a:r>
              <a:rPr lang="en-US" sz="7200" dirty="0" smtClean="0"/>
              <a:t>)</a:t>
            </a:r>
          </a:p>
          <a:p>
            <a:pPr marL="0" indent="0">
              <a:buNone/>
            </a:pPr>
            <a:r>
              <a:rPr lang="en-US" sz="7200" b="1" dirty="0" smtClean="0"/>
              <a:t>APTT </a:t>
            </a:r>
            <a:r>
              <a:rPr lang="en-US" sz="7200" b="1" dirty="0" err="1" smtClean="0"/>
              <a:t>dài</a:t>
            </a:r>
            <a:r>
              <a:rPr lang="en-US" sz="7200" b="1" dirty="0" smtClean="0"/>
              <a:t> và PT </a:t>
            </a:r>
            <a:r>
              <a:rPr lang="en-US" sz="7200" b="1" dirty="0" err="1" smtClean="0"/>
              <a:t>dài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	- </a:t>
            </a:r>
            <a:r>
              <a:rPr lang="en-US" sz="7200" dirty="0" err="1" smtClean="0"/>
              <a:t>Trẻ</a:t>
            </a:r>
            <a:r>
              <a:rPr lang="en-US" sz="7200" dirty="0" smtClean="0"/>
              <a:t> </a:t>
            </a:r>
            <a:r>
              <a:rPr lang="en-US" sz="7200" dirty="0" err="1" smtClean="0"/>
              <a:t>trông</a:t>
            </a:r>
            <a:r>
              <a:rPr lang="en-US" sz="7200" dirty="0" smtClean="0"/>
              <a:t> </a:t>
            </a:r>
            <a:r>
              <a:rPr lang="en-US" sz="7200" dirty="0" err="1" smtClean="0"/>
              <a:t>khỏe</a:t>
            </a:r>
            <a:r>
              <a:rPr lang="en-US" sz="7200" dirty="0" smtClean="0"/>
              <a:t>: </a:t>
            </a:r>
            <a:r>
              <a:rPr lang="en-US" sz="7200" dirty="0" err="1" smtClean="0"/>
              <a:t>Nguyên</a:t>
            </a:r>
            <a:r>
              <a:rPr lang="en-US" sz="7200" dirty="0" smtClean="0"/>
              <a:t> </a:t>
            </a:r>
            <a:r>
              <a:rPr lang="en-US" sz="7200" dirty="0" err="1" smtClean="0"/>
              <a:t>nhân</a:t>
            </a:r>
            <a:r>
              <a:rPr lang="en-US" sz="7200" dirty="0" smtClean="0"/>
              <a:t> di </a:t>
            </a:r>
            <a:r>
              <a:rPr lang="en-US" sz="7200" dirty="0" err="1" smtClean="0"/>
              <a:t>truyền</a:t>
            </a:r>
            <a:r>
              <a:rPr lang="en-US" sz="7200" dirty="0" smtClean="0"/>
              <a:t> 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</a:t>
            </a:r>
            <a:r>
              <a:rPr lang="en-US" sz="7200" dirty="0" err="1" smtClean="0"/>
              <a:t>yếu</a:t>
            </a:r>
            <a:r>
              <a:rPr lang="en-US" sz="7200" dirty="0" smtClean="0"/>
              <a:t> </a:t>
            </a:r>
            <a:r>
              <a:rPr lang="en-US" sz="7200" dirty="0" err="1" smtClean="0"/>
              <a:t>tố</a:t>
            </a:r>
            <a:r>
              <a:rPr lang="en-US" sz="7200" dirty="0" smtClean="0"/>
              <a:t> </a:t>
            </a:r>
            <a:r>
              <a:rPr lang="en-US" sz="7200" dirty="0" err="1" smtClean="0"/>
              <a:t>đông</a:t>
            </a:r>
            <a:r>
              <a:rPr lang="en-US" sz="7200" dirty="0" smtClean="0"/>
              <a:t> </a:t>
            </a:r>
            <a:r>
              <a:rPr lang="en-US" sz="7200" dirty="0" err="1" smtClean="0"/>
              <a:t>máu</a:t>
            </a:r>
            <a:r>
              <a:rPr lang="en-US" sz="7200" dirty="0" smtClean="0"/>
              <a:t>  X,V,II, </a:t>
            </a:r>
          </a:p>
          <a:p>
            <a:pPr marL="0" indent="0">
              <a:buNone/>
            </a:pPr>
            <a:r>
              <a:rPr lang="en-US" sz="7200" dirty="0" smtClean="0"/>
              <a:t>	-</a:t>
            </a:r>
            <a:r>
              <a:rPr lang="en-US" sz="7200" dirty="0" err="1" smtClean="0"/>
              <a:t>Trẻ</a:t>
            </a:r>
            <a:r>
              <a:rPr lang="en-US" sz="7200" dirty="0" smtClean="0"/>
              <a:t> </a:t>
            </a:r>
            <a:r>
              <a:rPr lang="en-US" sz="7200" dirty="0" err="1" smtClean="0"/>
              <a:t>bệnh</a:t>
            </a:r>
            <a:r>
              <a:rPr lang="en-US" sz="7200" dirty="0" smtClean="0"/>
              <a:t> </a:t>
            </a:r>
            <a:r>
              <a:rPr lang="en-US" sz="7200" dirty="0" err="1" smtClean="0"/>
              <a:t>thường</a:t>
            </a:r>
            <a:r>
              <a:rPr lang="en-US" sz="7200" dirty="0" smtClean="0"/>
              <a:t> do </a:t>
            </a:r>
            <a:r>
              <a:rPr lang="en-US" sz="7200" dirty="0" err="1" smtClean="0"/>
              <a:t>nguyên</a:t>
            </a:r>
            <a:r>
              <a:rPr lang="en-US" sz="7200" dirty="0" smtClean="0"/>
              <a:t> </a:t>
            </a:r>
            <a:r>
              <a:rPr lang="en-US" sz="7200" dirty="0" err="1" smtClean="0"/>
              <a:t>nhân</a:t>
            </a:r>
            <a:r>
              <a:rPr lang="en-US" sz="7200" dirty="0" smtClean="0"/>
              <a:t> </a:t>
            </a:r>
            <a:r>
              <a:rPr lang="en-US" sz="7200" dirty="0" err="1" smtClean="0"/>
              <a:t>mắc</a:t>
            </a:r>
            <a:r>
              <a:rPr lang="en-US" sz="7200" dirty="0" smtClean="0"/>
              <a:t> </a:t>
            </a:r>
            <a:r>
              <a:rPr lang="en-US" sz="7200" dirty="0" err="1" smtClean="0"/>
              <a:t>phải:DIC</a:t>
            </a:r>
            <a:r>
              <a:rPr lang="en-US" sz="7200" dirty="0" smtClean="0"/>
              <a:t>, </a:t>
            </a:r>
            <a:r>
              <a:rPr lang="en-US" sz="7200" dirty="0" err="1" smtClean="0"/>
              <a:t>nhiễm</a:t>
            </a:r>
            <a:r>
              <a:rPr lang="en-US" sz="7200" dirty="0" smtClean="0"/>
              <a:t> </a:t>
            </a:r>
            <a:r>
              <a:rPr lang="en-US" sz="7200" dirty="0" err="1" smtClean="0"/>
              <a:t>trùng</a:t>
            </a:r>
            <a:r>
              <a:rPr lang="en-US" sz="7200" dirty="0" smtClean="0"/>
              <a:t> </a:t>
            </a:r>
            <a:r>
              <a:rPr lang="en-US" sz="7200" dirty="0" err="1" smtClean="0"/>
              <a:t>nặng</a:t>
            </a:r>
            <a:r>
              <a:rPr lang="en-US" sz="7200" dirty="0" smtClean="0"/>
              <a:t> </a:t>
            </a:r>
            <a:r>
              <a:rPr lang="en-US" sz="7200" dirty="0" err="1" smtClean="0"/>
              <a:t>rối</a:t>
            </a:r>
            <a:r>
              <a:rPr lang="en-US" sz="7200" dirty="0" smtClean="0"/>
              <a:t> </a:t>
            </a:r>
            <a:r>
              <a:rPr lang="en-US" sz="7200" dirty="0" err="1" smtClean="0"/>
              <a:t>loạn</a:t>
            </a:r>
            <a:r>
              <a:rPr lang="en-US" sz="7200" dirty="0" smtClean="0"/>
              <a:t> </a:t>
            </a:r>
            <a:r>
              <a:rPr lang="en-US" sz="7200" dirty="0" err="1" smtClean="0"/>
              <a:t>đông</a:t>
            </a:r>
            <a:r>
              <a:rPr lang="en-US" sz="7200" dirty="0" smtClean="0"/>
              <a:t> </a:t>
            </a:r>
            <a:r>
              <a:rPr lang="en-US" sz="7200" dirty="0" err="1" smtClean="0"/>
              <a:t>máu</a:t>
            </a:r>
            <a:r>
              <a:rPr lang="en-US" sz="7200" dirty="0" smtClean="0"/>
              <a:t>, 	</a:t>
            </a:r>
            <a:r>
              <a:rPr lang="en-US" sz="7200" dirty="0" err="1" smtClean="0"/>
              <a:t>bệnh</a:t>
            </a:r>
            <a:r>
              <a:rPr lang="en-US" sz="7200" dirty="0" smtClean="0"/>
              <a:t> </a:t>
            </a:r>
            <a:r>
              <a:rPr lang="en-US" sz="7200" dirty="0" err="1" smtClean="0"/>
              <a:t>lý</a:t>
            </a:r>
            <a:r>
              <a:rPr lang="en-US" sz="7200" dirty="0" smtClean="0"/>
              <a:t> </a:t>
            </a:r>
            <a:r>
              <a:rPr lang="en-US" sz="7200" dirty="0" err="1" smtClean="0"/>
              <a:t>suy</a:t>
            </a:r>
            <a:r>
              <a:rPr lang="en-US" sz="7200" dirty="0" smtClean="0"/>
              <a:t> </a:t>
            </a:r>
            <a:r>
              <a:rPr lang="en-US" sz="7200" dirty="0" err="1" smtClean="0"/>
              <a:t>gan</a:t>
            </a:r>
            <a:r>
              <a:rPr lang="en-US" sz="7200" dirty="0" smtClean="0"/>
              <a:t> </a:t>
            </a:r>
            <a:r>
              <a:rPr lang="en-US" sz="7200" dirty="0" err="1" smtClean="0"/>
              <a:t>nặng</a:t>
            </a:r>
            <a:r>
              <a:rPr lang="en-US" sz="7200" dirty="0" smtClean="0"/>
              <a:t>, 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vitamin K, </a:t>
            </a:r>
            <a:r>
              <a:rPr lang="en-US" sz="7200" dirty="0" err="1" smtClean="0"/>
              <a:t>hội</a:t>
            </a:r>
            <a:r>
              <a:rPr lang="en-US" sz="7200" dirty="0" smtClean="0"/>
              <a:t> </a:t>
            </a:r>
            <a:r>
              <a:rPr lang="en-US" sz="7200" dirty="0" err="1" smtClean="0"/>
              <a:t>chứng</a:t>
            </a:r>
            <a:r>
              <a:rPr lang="en-US" sz="7200" dirty="0" smtClean="0"/>
              <a:t> </a:t>
            </a:r>
            <a:r>
              <a:rPr lang="en-US" sz="7200" dirty="0" err="1" smtClean="0"/>
              <a:t>Kasabach</a:t>
            </a:r>
            <a:r>
              <a:rPr lang="en-US" sz="7200" dirty="0" smtClean="0"/>
              <a:t> Merritt, </a:t>
            </a:r>
            <a:r>
              <a:rPr lang="en-US" sz="7200" dirty="0" err="1" smtClean="0"/>
              <a:t>kháng</a:t>
            </a:r>
            <a:r>
              <a:rPr lang="en-US" sz="7200" dirty="0" smtClean="0"/>
              <a:t> </a:t>
            </a:r>
            <a:r>
              <a:rPr lang="en-US" sz="7200" dirty="0" err="1" smtClean="0"/>
              <a:t>thể</a:t>
            </a:r>
            <a:r>
              <a:rPr lang="en-US" sz="7200" dirty="0" smtClean="0"/>
              <a:t> </a:t>
            </a:r>
            <a:r>
              <a:rPr lang="en-US" sz="7200" dirty="0" err="1" smtClean="0"/>
              <a:t>kháng</a:t>
            </a:r>
            <a:r>
              <a:rPr lang="en-US" sz="7200" dirty="0" smtClean="0"/>
              <a:t> X 	</a:t>
            </a:r>
            <a:r>
              <a:rPr lang="en-US" sz="7200" dirty="0" err="1" smtClean="0"/>
              <a:t>trong</a:t>
            </a:r>
            <a:r>
              <a:rPr lang="en-US" sz="7200" dirty="0" smtClean="0"/>
              <a:t> </a:t>
            </a:r>
            <a:r>
              <a:rPr lang="en-US" sz="7200" dirty="0" err="1" smtClean="0"/>
              <a:t>bệnh</a:t>
            </a:r>
            <a:r>
              <a:rPr lang="en-US" sz="7200" dirty="0" smtClean="0"/>
              <a:t> amyloidosis (</a:t>
            </a:r>
            <a:r>
              <a:rPr lang="en-US" sz="7200" dirty="0" err="1" smtClean="0"/>
              <a:t>hiếm</a:t>
            </a:r>
            <a:r>
              <a:rPr lang="en-US" sz="7200" dirty="0" smtClean="0"/>
              <a:t>), </a:t>
            </a:r>
            <a:r>
              <a:rPr lang="en-US" sz="7200" dirty="0" err="1" smtClean="0"/>
              <a:t>ngộ</a:t>
            </a:r>
            <a:r>
              <a:rPr lang="en-US" sz="7200" dirty="0" smtClean="0"/>
              <a:t> </a:t>
            </a:r>
            <a:r>
              <a:rPr lang="en-US" sz="7200" dirty="0" err="1" smtClean="0"/>
              <a:t>độc</a:t>
            </a:r>
            <a:r>
              <a:rPr lang="en-US" sz="7200" dirty="0" smtClean="0"/>
              <a:t> warfarin.</a:t>
            </a:r>
          </a:p>
          <a:p>
            <a:pPr marL="0" indent="0">
              <a:buNone/>
            </a:pPr>
            <a:r>
              <a:rPr lang="en-US" sz="7200" b="1" dirty="0" err="1" smtClean="0"/>
              <a:t>Tiểu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cầu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r>
              <a:rPr lang="en-US" sz="7200" b="1" dirty="0" smtClean="0"/>
              <a:t> và APTT và PT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r>
              <a:rPr lang="en-US" sz="7200" b="1" dirty="0" smtClean="0"/>
              <a:t> 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	</a:t>
            </a:r>
            <a:r>
              <a:rPr lang="en-US" sz="7200" dirty="0" smtClean="0"/>
              <a:t>-von </a:t>
            </a:r>
            <a:r>
              <a:rPr lang="en-US" sz="7200" dirty="0" err="1" smtClean="0"/>
              <a:t>Willebrand</a:t>
            </a:r>
            <a:r>
              <a:rPr lang="en-US" sz="7200" dirty="0" smtClean="0"/>
              <a:t> disease (</a:t>
            </a:r>
            <a:r>
              <a:rPr lang="en-US" sz="7200" dirty="0" err="1" smtClean="0"/>
              <a:t>vWD</a:t>
            </a:r>
            <a:r>
              <a:rPr lang="en-US" sz="7200" dirty="0" smtClean="0"/>
              <a:t>), </a:t>
            </a:r>
            <a:r>
              <a:rPr lang="en-US" sz="7200" dirty="0" err="1" smtClean="0"/>
              <a:t>thiếu</a:t>
            </a:r>
            <a:r>
              <a:rPr lang="en-US" sz="7200" dirty="0" smtClean="0"/>
              <a:t> </a:t>
            </a:r>
            <a:r>
              <a:rPr lang="en-US" sz="7200" dirty="0" err="1" smtClean="0"/>
              <a:t>yếu</a:t>
            </a:r>
            <a:r>
              <a:rPr lang="en-US" sz="7200" dirty="0" smtClean="0"/>
              <a:t> </a:t>
            </a:r>
            <a:r>
              <a:rPr lang="en-US" sz="7200" dirty="0" err="1" smtClean="0"/>
              <a:t>tố</a:t>
            </a:r>
            <a:r>
              <a:rPr lang="en-US" sz="7200" dirty="0" smtClean="0"/>
              <a:t> XIII , </a:t>
            </a:r>
            <a:r>
              <a:rPr lang="en-US" sz="7200" dirty="0" err="1" smtClean="0"/>
              <a:t>rối</a:t>
            </a:r>
            <a:r>
              <a:rPr lang="en-US" sz="7200" dirty="0" smtClean="0"/>
              <a:t> </a:t>
            </a:r>
            <a:r>
              <a:rPr lang="en-US" sz="7200" dirty="0" err="1" smtClean="0"/>
              <a:t>loạn</a:t>
            </a:r>
            <a:r>
              <a:rPr lang="en-US" sz="7200" dirty="0" smtClean="0"/>
              <a:t> </a:t>
            </a:r>
            <a:r>
              <a:rPr lang="en-US" sz="7200" dirty="0" err="1" smtClean="0"/>
              <a:t>chức</a:t>
            </a:r>
            <a:r>
              <a:rPr lang="en-US" sz="7200" dirty="0" smtClean="0"/>
              <a:t> </a:t>
            </a:r>
            <a:r>
              <a:rPr lang="en-US" sz="7200" dirty="0" err="1" smtClean="0"/>
              <a:t>năng</a:t>
            </a:r>
            <a:r>
              <a:rPr lang="en-US" sz="7200" dirty="0" smtClean="0"/>
              <a:t> </a:t>
            </a:r>
            <a:r>
              <a:rPr lang="en-US" sz="7200" dirty="0" err="1" smtClean="0"/>
              <a:t>tiểu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</a:t>
            </a:r>
            <a:r>
              <a:rPr lang="en-US" sz="7200" dirty="0" err="1" smtClean="0"/>
              <a:t>thành</a:t>
            </a:r>
            <a:r>
              <a:rPr lang="en-US" sz="7200" dirty="0"/>
              <a:t> </a:t>
            </a:r>
            <a:r>
              <a:rPr lang="en-US" sz="7200" dirty="0" smtClean="0"/>
              <a:t>	</a:t>
            </a:r>
            <a:r>
              <a:rPr lang="en-US" sz="7200" dirty="0" err="1" smtClean="0"/>
              <a:t>mạch</a:t>
            </a:r>
            <a:r>
              <a:rPr lang="en-US" sz="7200" dirty="0" smtClean="0"/>
              <a:t> </a:t>
            </a:r>
            <a:r>
              <a:rPr lang="en-US" sz="7200" dirty="0" err="1" smtClean="0"/>
              <a:t>bất</a:t>
            </a:r>
            <a:r>
              <a:rPr lang="en-US" sz="7200" dirty="0" smtClean="0"/>
              <a:t> </a:t>
            </a:r>
            <a:r>
              <a:rPr lang="en-US" sz="7200" dirty="0" err="1" smtClean="0"/>
              <a:t>thường</a:t>
            </a:r>
            <a:r>
              <a:rPr lang="en-US" sz="7200" dirty="0" smtClean="0"/>
              <a:t> ,</a:t>
            </a:r>
            <a:r>
              <a:rPr lang="en-US" sz="7200" dirty="0" err="1" smtClean="0"/>
              <a:t>và</a:t>
            </a:r>
            <a:r>
              <a:rPr lang="en-US" sz="7200" dirty="0" smtClean="0"/>
              <a:t> </a:t>
            </a:r>
            <a:r>
              <a:rPr lang="en-US" sz="7200" dirty="0" err="1" smtClean="0"/>
              <a:t>rối</a:t>
            </a:r>
            <a:r>
              <a:rPr lang="en-US" sz="7200" dirty="0" smtClean="0"/>
              <a:t> </a:t>
            </a:r>
            <a:r>
              <a:rPr lang="en-US" sz="7200" dirty="0" err="1" smtClean="0"/>
              <a:t>loạn</a:t>
            </a:r>
            <a:r>
              <a:rPr lang="en-US" sz="7200" dirty="0" smtClean="0"/>
              <a:t> </a:t>
            </a:r>
            <a:r>
              <a:rPr lang="en-US" sz="7200" dirty="0" err="1" smtClean="0"/>
              <a:t>tiêu</a:t>
            </a:r>
            <a:r>
              <a:rPr lang="en-US" sz="7200" dirty="0" smtClean="0"/>
              <a:t> </a:t>
            </a:r>
            <a:r>
              <a:rPr lang="en-US" sz="7200" dirty="0" err="1" smtClean="0"/>
              <a:t>sợi</a:t>
            </a:r>
            <a:r>
              <a:rPr lang="en-US" sz="7200" dirty="0" smtClean="0"/>
              <a:t> </a:t>
            </a:r>
            <a:r>
              <a:rPr lang="en-US" sz="7200" dirty="0" err="1" smtClean="0"/>
              <a:t>huyết</a:t>
            </a:r>
            <a:r>
              <a:rPr lang="en-US" sz="7200" dirty="0" smtClean="0"/>
              <a:t>.</a:t>
            </a:r>
          </a:p>
          <a:p>
            <a:pPr marL="0" indent="0">
              <a:buNone/>
            </a:pPr>
            <a:r>
              <a:rPr lang="en-US" sz="7200" b="1" dirty="0" smtClean="0"/>
              <a:t> </a:t>
            </a:r>
            <a:r>
              <a:rPr lang="en-US" sz="7200" b="1" dirty="0" err="1" smtClean="0"/>
              <a:t>Tiểu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cầu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giảm</a:t>
            </a:r>
            <a:r>
              <a:rPr lang="en-US" sz="7200" b="1" dirty="0" smtClean="0"/>
              <a:t> và APTT, PT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b="1" dirty="0" smtClean="0"/>
              <a:t>	-</a:t>
            </a:r>
            <a:r>
              <a:rPr lang="en-US" sz="7200" dirty="0" err="1" smtClean="0"/>
              <a:t>Tiểu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</a:t>
            </a:r>
            <a:r>
              <a:rPr lang="en-US" sz="7200" dirty="0" err="1" smtClean="0"/>
              <a:t>giảm</a:t>
            </a:r>
            <a:r>
              <a:rPr lang="en-US" sz="7200" dirty="0" smtClean="0"/>
              <a:t> và </a:t>
            </a:r>
            <a:r>
              <a:rPr lang="en-US" sz="7200" dirty="0" err="1" smtClean="0"/>
              <a:t>kích</a:t>
            </a:r>
            <a:r>
              <a:rPr lang="en-US" sz="7200" dirty="0" smtClean="0"/>
              <a:t> </a:t>
            </a:r>
            <a:r>
              <a:rPr lang="en-US" sz="7200" dirty="0" err="1" smtClean="0"/>
              <a:t>thước</a:t>
            </a:r>
            <a:r>
              <a:rPr lang="en-US" sz="7200" dirty="0" smtClean="0"/>
              <a:t> </a:t>
            </a:r>
            <a:r>
              <a:rPr lang="en-US" sz="7200" dirty="0" err="1" smtClean="0"/>
              <a:t>tiểu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to (</a:t>
            </a:r>
            <a:r>
              <a:rPr lang="en-US" sz="7200" dirty="0" err="1" smtClean="0"/>
              <a:t>phết</a:t>
            </a:r>
            <a:r>
              <a:rPr lang="en-US" sz="7200" dirty="0" smtClean="0"/>
              <a:t> </a:t>
            </a:r>
            <a:r>
              <a:rPr lang="en-US" sz="7200" dirty="0" err="1" smtClean="0"/>
              <a:t>máu</a:t>
            </a:r>
            <a:r>
              <a:rPr lang="en-US" sz="7200" dirty="0" smtClean="0"/>
              <a:t>): </a:t>
            </a:r>
            <a:r>
              <a:rPr lang="en-US" sz="7200" dirty="0" err="1" smtClean="0"/>
              <a:t>Xuất</a:t>
            </a:r>
            <a:r>
              <a:rPr lang="en-US" sz="7200" dirty="0" smtClean="0"/>
              <a:t> </a:t>
            </a:r>
            <a:r>
              <a:rPr lang="en-US" sz="7200" dirty="0" err="1" smtClean="0"/>
              <a:t>huyết</a:t>
            </a:r>
            <a:r>
              <a:rPr lang="en-US" sz="7200" dirty="0" smtClean="0"/>
              <a:t> </a:t>
            </a:r>
            <a:r>
              <a:rPr lang="en-US" sz="7200" dirty="0" err="1" smtClean="0"/>
              <a:t>giảm</a:t>
            </a:r>
            <a:r>
              <a:rPr lang="en-US" sz="7200" dirty="0" smtClean="0"/>
              <a:t> </a:t>
            </a:r>
            <a:r>
              <a:rPr lang="en-US" sz="7200" dirty="0" err="1" smtClean="0"/>
              <a:t>tiểu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do </a:t>
            </a:r>
            <a:r>
              <a:rPr lang="en-US" sz="7200" dirty="0" err="1" smtClean="0"/>
              <a:t>miễn</a:t>
            </a:r>
            <a:r>
              <a:rPr lang="en-US" sz="7200" dirty="0" smtClean="0"/>
              <a:t> 	</a:t>
            </a:r>
            <a:r>
              <a:rPr lang="en-US" sz="7200" dirty="0" err="1" smtClean="0"/>
              <a:t>dịch</a:t>
            </a:r>
            <a:r>
              <a:rPr lang="en-US" sz="7200" dirty="0" smtClean="0"/>
              <a:t>, </a:t>
            </a:r>
            <a:r>
              <a:rPr lang="en-US" sz="7200" dirty="0" err="1" smtClean="0"/>
              <a:t>hội</a:t>
            </a:r>
            <a:r>
              <a:rPr lang="en-US" sz="7200" dirty="0" smtClean="0"/>
              <a:t> </a:t>
            </a:r>
            <a:r>
              <a:rPr lang="en-US" sz="7200" dirty="0" err="1" smtClean="0"/>
              <a:t>chứng</a:t>
            </a:r>
            <a:r>
              <a:rPr lang="en-US" sz="7200" dirty="0" smtClean="0"/>
              <a:t> Bernard </a:t>
            </a:r>
            <a:r>
              <a:rPr lang="en-US" sz="7200" dirty="0" err="1" smtClean="0"/>
              <a:t>Soulier</a:t>
            </a:r>
            <a:r>
              <a:rPr lang="en-US" sz="7200" dirty="0" smtClean="0"/>
              <a:t>, </a:t>
            </a:r>
            <a:r>
              <a:rPr lang="en-US" sz="7200" dirty="0" err="1" smtClean="0"/>
              <a:t>hội</a:t>
            </a:r>
            <a:r>
              <a:rPr lang="en-US" sz="7200" dirty="0" smtClean="0"/>
              <a:t> </a:t>
            </a:r>
            <a:r>
              <a:rPr lang="en-US" sz="7200" dirty="0" err="1" smtClean="0"/>
              <a:t>chứng</a:t>
            </a:r>
            <a:r>
              <a:rPr lang="en-US" sz="7200" dirty="0" smtClean="0"/>
              <a:t> </a:t>
            </a:r>
            <a:r>
              <a:rPr lang="en-US" sz="7200" dirty="0" err="1" smtClean="0"/>
              <a:t>Wiskott</a:t>
            </a:r>
            <a:r>
              <a:rPr lang="en-US" sz="7200" dirty="0" smtClean="0"/>
              <a:t> Aldrich</a:t>
            </a:r>
          </a:p>
          <a:p>
            <a:pPr marL="0" indent="0">
              <a:buNone/>
            </a:pPr>
            <a:r>
              <a:rPr lang="en-US" sz="7200" b="1" dirty="0" err="1" smtClean="0"/>
              <a:t>Giảm</a:t>
            </a:r>
            <a:r>
              <a:rPr lang="en-US" sz="7200" b="1" dirty="0" smtClean="0"/>
              <a:t> 3 </a:t>
            </a:r>
            <a:r>
              <a:rPr lang="en-US" sz="7200" b="1" dirty="0" err="1" smtClean="0"/>
              <a:t>dòng</a:t>
            </a:r>
            <a:r>
              <a:rPr lang="en-US" sz="7200" b="1" dirty="0" smtClean="0"/>
              <a:t> và </a:t>
            </a:r>
            <a:r>
              <a:rPr lang="en-US" sz="7200" b="1" dirty="0" err="1" smtClean="0"/>
              <a:t>đông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máu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bình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thường</a:t>
            </a:r>
            <a:endParaRPr lang="en-US" sz="7200" dirty="0" smtClean="0"/>
          </a:p>
          <a:p>
            <a:r>
              <a:rPr lang="en-US" sz="7200" b="1" dirty="0" smtClean="0"/>
              <a:t>	</a:t>
            </a:r>
            <a:r>
              <a:rPr lang="en-US" sz="7200" dirty="0" smtClean="0"/>
              <a:t>- </a:t>
            </a:r>
            <a:r>
              <a:rPr lang="en-US" sz="7200" dirty="0" err="1" smtClean="0"/>
              <a:t>Phối</a:t>
            </a:r>
            <a:r>
              <a:rPr lang="en-US" sz="7200" dirty="0" smtClean="0"/>
              <a:t> </a:t>
            </a:r>
            <a:r>
              <a:rPr lang="en-US" sz="7200" dirty="0" err="1" smtClean="0"/>
              <a:t>hợp</a:t>
            </a:r>
            <a:r>
              <a:rPr lang="en-US" sz="7200" dirty="0" smtClean="0"/>
              <a:t> </a:t>
            </a:r>
            <a:r>
              <a:rPr lang="en-US" sz="7200" dirty="0" err="1" smtClean="0"/>
              <a:t>lâm</a:t>
            </a:r>
            <a:r>
              <a:rPr lang="en-US" sz="7200" dirty="0" smtClean="0"/>
              <a:t> </a:t>
            </a:r>
            <a:r>
              <a:rPr lang="en-US" sz="7200" dirty="0" err="1" smtClean="0"/>
              <a:t>sàng</a:t>
            </a:r>
            <a:r>
              <a:rPr lang="en-US" sz="7200" dirty="0" smtClean="0"/>
              <a:t> </a:t>
            </a:r>
            <a:r>
              <a:rPr lang="en-US" sz="7200" dirty="0" err="1" smtClean="0"/>
              <a:t>xem</a:t>
            </a:r>
            <a:r>
              <a:rPr lang="en-US" sz="7200" dirty="0" smtClean="0"/>
              <a:t> </a:t>
            </a:r>
            <a:r>
              <a:rPr lang="en-US" sz="7200" dirty="0" err="1" smtClean="0"/>
              <a:t>có</a:t>
            </a:r>
            <a:r>
              <a:rPr lang="en-US" sz="7200" dirty="0" smtClean="0"/>
              <a:t> </a:t>
            </a:r>
            <a:r>
              <a:rPr lang="en-US" sz="7200" dirty="0" err="1" smtClean="0"/>
              <a:t>gan</a:t>
            </a:r>
            <a:r>
              <a:rPr lang="en-US" sz="7200" dirty="0" smtClean="0"/>
              <a:t> </a:t>
            </a:r>
            <a:r>
              <a:rPr lang="en-US" sz="7200" dirty="0" err="1" smtClean="0"/>
              <a:t>lách</a:t>
            </a:r>
            <a:r>
              <a:rPr lang="en-US" sz="7200" dirty="0" smtClean="0"/>
              <a:t> </a:t>
            </a:r>
            <a:r>
              <a:rPr lang="en-US" sz="7200" dirty="0" err="1" smtClean="0"/>
              <a:t>hạch</a:t>
            </a:r>
            <a:r>
              <a:rPr lang="en-US" sz="7200" dirty="0" smtClean="0"/>
              <a:t> to, </a:t>
            </a:r>
            <a:r>
              <a:rPr lang="en-US" sz="7200" dirty="0" err="1" smtClean="0"/>
              <a:t>làm</a:t>
            </a:r>
            <a:r>
              <a:rPr lang="en-US" sz="7200" dirty="0" smtClean="0"/>
              <a:t> </a:t>
            </a:r>
            <a:r>
              <a:rPr lang="en-US" sz="7200" dirty="0" err="1" smtClean="0"/>
              <a:t>phết</a:t>
            </a:r>
            <a:r>
              <a:rPr lang="en-US" sz="7200" dirty="0" smtClean="0"/>
              <a:t> </a:t>
            </a:r>
            <a:r>
              <a:rPr lang="en-US" sz="7200" dirty="0" err="1" smtClean="0"/>
              <a:t>màu</a:t>
            </a:r>
            <a:r>
              <a:rPr lang="en-US" sz="7200" dirty="0" smtClean="0"/>
              <a:t> </a:t>
            </a:r>
            <a:r>
              <a:rPr lang="en-US" sz="7200" dirty="0" err="1" smtClean="0"/>
              <a:t>tìm</a:t>
            </a:r>
            <a:r>
              <a:rPr lang="en-US" sz="7200" dirty="0" smtClean="0"/>
              <a:t> </a:t>
            </a:r>
            <a:r>
              <a:rPr lang="en-US" sz="7200" dirty="0" err="1" smtClean="0"/>
              <a:t>tế</a:t>
            </a:r>
            <a:r>
              <a:rPr lang="en-US" sz="7200" dirty="0" smtClean="0"/>
              <a:t> </a:t>
            </a:r>
            <a:r>
              <a:rPr lang="en-US" sz="7200" dirty="0" err="1" smtClean="0"/>
              <a:t>bào</a:t>
            </a:r>
            <a:r>
              <a:rPr lang="en-US" sz="7200" dirty="0" smtClean="0"/>
              <a:t> </a:t>
            </a:r>
            <a:r>
              <a:rPr lang="en-US" sz="7200" dirty="0" err="1" smtClean="0"/>
              <a:t>bạch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 non. 	</a:t>
            </a:r>
            <a:r>
              <a:rPr lang="en-US" sz="7200" dirty="0" err="1" smtClean="0"/>
              <a:t>Chỉ</a:t>
            </a:r>
            <a:r>
              <a:rPr lang="en-US" sz="7200" dirty="0" smtClean="0"/>
              <a:t> </a:t>
            </a:r>
            <a:r>
              <a:rPr lang="en-US" sz="7200" dirty="0" err="1" smtClean="0"/>
              <a:t>định</a:t>
            </a:r>
            <a:r>
              <a:rPr lang="en-US" sz="7200" dirty="0" smtClean="0"/>
              <a:t> 	</a:t>
            </a:r>
            <a:r>
              <a:rPr lang="en-US" sz="7200" dirty="0" err="1" smtClean="0"/>
              <a:t>làm</a:t>
            </a:r>
            <a:r>
              <a:rPr lang="en-US" sz="7200" dirty="0" smtClean="0"/>
              <a:t> </a:t>
            </a:r>
            <a:r>
              <a:rPr lang="en-US" sz="7200" dirty="0" err="1" smtClean="0"/>
              <a:t>tủy</a:t>
            </a:r>
            <a:r>
              <a:rPr lang="en-US" sz="7200" dirty="0" smtClean="0"/>
              <a:t> </a:t>
            </a:r>
            <a:r>
              <a:rPr lang="en-US" sz="7200" dirty="0" err="1" smtClean="0"/>
              <a:t>đồ</a:t>
            </a:r>
            <a:r>
              <a:rPr lang="en-US" sz="7200" dirty="0" smtClean="0"/>
              <a:t> </a:t>
            </a:r>
            <a:r>
              <a:rPr lang="en-US" sz="7200" dirty="0" err="1" smtClean="0"/>
              <a:t>ngay</a:t>
            </a:r>
            <a:r>
              <a:rPr lang="en-US" sz="7200" dirty="0" smtClean="0"/>
              <a:t> </a:t>
            </a:r>
            <a:r>
              <a:rPr lang="en-US" sz="7200" dirty="0" err="1" smtClean="0"/>
              <a:t>để</a:t>
            </a:r>
            <a:r>
              <a:rPr lang="en-US" sz="7200" dirty="0" smtClean="0"/>
              <a:t> </a:t>
            </a:r>
            <a:r>
              <a:rPr lang="en-US" sz="7200" dirty="0" err="1" smtClean="0"/>
              <a:t>chẩn</a:t>
            </a:r>
            <a:r>
              <a:rPr lang="en-US" sz="7200" dirty="0" smtClean="0"/>
              <a:t> </a:t>
            </a:r>
            <a:r>
              <a:rPr lang="en-US" sz="7200" dirty="0" err="1" smtClean="0"/>
              <a:t>đoán</a:t>
            </a:r>
            <a:r>
              <a:rPr lang="en-US" sz="7200" dirty="0" smtClean="0"/>
              <a:t> </a:t>
            </a:r>
            <a:r>
              <a:rPr lang="en-US" sz="7200" dirty="0" err="1" smtClean="0"/>
              <a:t>Suy</a:t>
            </a:r>
            <a:r>
              <a:rPr lang="en-US" sz="7200" dirty="0" smtClean="0"/>
              <a:t> </a:t>
            </a:r>
            <a:r>
              <a:rPr lang="en-US" sz="7200" dirty="0" err="1" smtClean="0"/>
              <a:t>tủy</a:t>
            </a:r>
            <a:r>
              <a:rPr lang="en-US" sz="7200" dirty="0" smtClean="0"/>
              <a:t>, </a:t>
            </a:r>
            <a:r>
              <a:rPr lang="en-US" sz="7200" dirty="0" err="1" smtClean="0"/>
              <a:t>bạc</a:t>
            </a:r>
            <a:r>
              <a:rPr lang="en-US" sz="7200" dirty="0" smtClean="0"/>
              <a:t> </a:t>
            </a:r>
            <a:r>
              <a:rPr lang="en-US" sz="7200" dirty="0" err="1" smtClean="0"/>
              <a:t>cầu</a:t>
            </a:r>
            <a:r>
              <a:rPr lang="en-US" sz="7200" dirty="0" smtClean="0"/>
              <a:t> </a:t>
            </a:r>
            <a:r>
              <a:rPr lang="en-US" sz="7200" dirty="0" err="1" smtClean="0"/>
              <a:t>cấp</a:t>
            </a:r>
            <a:r>
              <a:rPr lang="en-US" sz="7200" dirty="0" smtClean="0"/>
              <a:t>.</a:t>
            </a:r>
          </a:p>
          <a:p>
            <a:endParaRPr lang="en-US" sz="7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NGUYÊN NHÂN XUẤT HUYẾT THÀNH MẠCH 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900" b="1" dirty="0" smtClean="0"/>
          </a:p>
          <a:p>
            <a:r>
              <a:rPr lang="en-US" dirty="0" smtClean="0"/>
              <a:t>. </a:t>
            </a:r>
            <a:r>
              <a:rPr lang="en-US" b="1" dirty="0" err="1" smtClean="0"/>
              <a:t>Chấn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r>
              <a:rPr lang="en-US" b="1" dirty="0" smtClean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ở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	*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do </a:t>
            </a:r>
            <a:r>
              <a:rPr lang="en-US" dirty="0" err="1" smtClean="0"/>
              <a:t>chấn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ý</a:t>
            </a:r>
          </a:p>
          <a:p>
            <a:pPr marL="0" indent="0">
              <a:buNone/>
            </a:pPr>
            <a:r>
              <a:rPr lang="en-US" dirty="0" smtClean="0"/>
              <a:t>	*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/>
              <a:t> </a:t>
            </a:r>
            <a:r>
              <a:rPr lang="en-US" dirty="0" smtClean="0"/>
              <a:t>do </a:t>
            </a:r>
            <a:r>
              <a:rPr lang="en-US" dirty="0" err="1" smtClean="0"/>
              <a:t>chấn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ý</a:t>
            </a:r>
          </a:p>
          <a:p>
            <a:r>
              <a:rPr lang="en-US" sz="2800" dirty="0" smtClean="0"/>
              <a:t> </a:t>
            </a:r>
            <a:r>
              <a:rPr lang="en-US" sz="2800" b="1" dirty="0" err="1" smtClean="0"/>
              <a:t>Nhiễm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trùng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  <a:endParaRPr lang="en-US" sz="2800" dirty="0"/>
          </a:p>
          <a:p>
            <a:pPr marL="914400" lvl="2" indent="0">
              <a:buNone/>
            </a:pPr>
            <a:r>
              <a:rPr lang="en-US" sz="2900" dirty="0" smtClean="0"/>
              <a:t>*  </a:t>
            </a:r>
            <a:r>
              <a:rPr lang="en-US" sz="2900" dirty="0" err="1"/>
              <a:t>N</a:t>
            </a:r>
            <a:r>
              <a:rPr lang="en-US" sz="2900" dirty="0" err="1" smtClean="0"/>
              <a:t>hiễm</a:t>
            </a:r>
            <a:r>
              <a:rPr lang="en-US" sz="2900" dirty="0" smtClean="0"/>
              <a:t> </a:t>
            </a:r>
            <a:r>
              <a:rPr lang="en-US" sz="2900" dirty="0" err="1" smtClean="0"/>
              <a:t>não</a:t>
            </a:r>
            <a:r>
              <a:rPr lang="en-US" sz="2900" dirty="0" smtClean="0"/>
              <a:t> </a:t>
            </a:r>
            <a:r>
              <a:rPr lang="en-US" sz="2900" dirty="0" err="1" smtClean="0"/>
              <a:t>mô</a:t>
            </a:r>
            <a:r>
              <a:rPr lang="en-US" sz="2900" dirty="0" smtClean="0"/>
              <a:t> </a:t>
            </a:r>
            <a:r>
              <a:rPr lang="en-US" sz="2900" dirty="0" err="1" smtClean="0"/>
              <a:t>cầu</a:t>
            </a:r>
            <a:r>
              <a:rPr lang="en-US" sz="2900" dirty="0" smtClean="0"/>
              <a:t>, E coli, </a:t>
            </a:r>
            <a:r>
              <a:rPr lang="en-US" sz="2900" dirty="0" err="1" smtClean="0"/>
              <a:t>Pseudomonas,Streptococcus</a:t>
            </a:r>
            <a:r>
              <a:rPr lang="en-US" sz="2900" dirty="0" smtClean="0"/>
              <a:t>, Streptococcus pneumonia… </a:t>
            </a:r>
            <a:r>
              <a:rPr lang="en-US" sz="2900" dirty="0" err="1" smtClean="0"/>
              <a:t>làm</a:t>
            </a:r>
            <a:r>
              <a:rPr lang="en-US" sz="2900" dirty="0" smtClean="0"/>
              <a:t> </a:t>
            </a:r>
            <a:r>
              <a:rPr lang="en-US" sz="2900" dirty="0" err="1" smtClean="0"/>
              <a:t>viêm</a:t>
            </a:r>
            <a:r>
              <a:rPr lang="en-US" sz="2900" dirty="0" smtClean="0"/>
              <a:t> </a:t>
            </a:r>
            <a:r>
              <a:rPr lang="en-US" sz="2900" dirty="0" err="1" smtClean="0"/>
              <a:t>các</a:t>
            </a:r>
            <a:r>
              <a:rPr lang="en-US" sz="2900" dirty="0" smtClean="0"/>
              <a:t> vi </a:t>
            </a:r>
            <a:r>
              <a:rPr lang="en-US" sz="2900" dirty="0" err="1" smtClean="0"/>
              <a:t>mao</a:t>
            </a:r>
            <a:r>
              <a:rPr lang="en-US" sz="2900" dirty="0" smtClean="0"/>
              <a:t> </a:t>
            </a:r>
            <a:r>
              <a:rPr lang="en-US" sz="2900" dirty="0" err="1" smtClean="0"/>
              <a:t>mạch</a:t>
            </a:r>
            <a:r>
              <a:rPr lang="en-US" sz="2900" dirty="0" smtClean="0"/>
              <a:t> </a:t>
            </a:r>
            <a:r>
              <a:rPr lang="en-US" sz="2900" dirty="0" err="1" smtClean="0"/>
              <a:t>gây</a:t>
            </a:r>
            <a:r>
              <a:rPr lang="en-US" sz="2900" dirty="0" smtClean="0"/>
              <a:t> </a:t>
            </a:r>
            <a:r>
              <a:rPr lang="en-US" sz="2900" dirty="0" err="1" smtClean="0"/>
              <a:t>xuất</a:t>
            </a:r>
            <a:r>
              <a:rPr lang="en-US" sz="2900" dirty="0" smtClean="0"/>
              <a:t> </a:t>
            </a:r>
            <a:r>
              <a:rPr lang="en-US" sz="2900" dirty="0" err="1" smtClean="0"/>
              <a:t>huyết</a:t>
            </a:r>
            <a:r>
              <a:rPr lang="en-US" sz="2900" dirty="0" smtClean="0"/>
              <a:t> </a:t>
            </a:r>
            <a:r>
              <a:rPr lang="en-US" sz="2900" dirty="0" err="1" smtClean="0"/>
              <a:t>dưới</a:t>
            </a:r>
            <a:r>
              <a:rPr lang="en-US" sz="2900" dirty="0" smtClean="0"/>
              <a:t> da.</a:t>
            </a:r>
          </a:p>
          <a:p>
            <a:r>
              <a:rPr lang="en-US" b="1" dirty="0" err="1" smtClean="0"/>
              <a:t>Viêm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máu</a:t>
            </a:r>
            <a:r>
              <a:rPr lang="en-US" b="1" dirty="0" smtClean="0"/>
              <a:t>  </a:t>
            </a:r>
            <a:r>
              <a:rPr lang="en-US" dirty="0" err="1" smtClean="0"/>
              <a:t>Henoch</a:t>
            </a:r>
            <a:r>
              <a:rPr lang="en-US" dirty="0" smtClean="0"/>
              <a:t> </a:t>
            </a:r>
            <a:r>
              <a:rPr lang="en-US" dirty="0" err="1" smtClean="0"/>
              <a:t>SchÖnlein</a:t>
            </a:r>
            <a:r>
              <a:rPr lang="en-US" dirty="0" smtClean="0"/>
              <a:t>: do IgA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mao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và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. .</a:t>
            </a:r>
            <a:endParaRPr lang="en-US" sz="3600" dirty="0" smtClean="0"/>
          </a:p>
          <a:p>
            <a:r>
              <a:rPr lang="en-US" sz="2800" dirty="0" smtClean="0"/>
              <a:t> </a:t>
            </a:r>
            <a:r>
              <a:rPr lang="en-US" sz="2800" b="1" dirty="0" err="1" smtClean="0"/>
              <a:t>Viêm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máu</a:t>
            </a:r>
            <a:r>
              <a:rPr lang="en-US" sz="2800" b="1" dirty="0" smtClean="0"/>
              <a:t> do </a:t>
            </a:r>
            <a:r>
              <a:rPr lang="en-US" sz="2800" b="1" dirty="0" err="1" smtClean="0"/>
              <a:t>thuốc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 </a:t>
            </a:r>
            <a:r>
              <a:rPr lang="en-US" dirty="0"/>
              <a:t>S</a:t>
            </a:r>
            <a:r>
              <a:rPr lang="en-US" dirty="0" smtClean="0"/>
              <a:t>ulfonamides, </a:t>
            </a:r>
            <a:r>
              <a:rPr lang="en-US" dirty="0" err="1" smtClean="0"/>
              <a:t>penicillins</a:t>
            </a:r>
            <a:r>
              <a:rPr lang="en-US" dirty="0" smtClean="0"/>
              <a:t>.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Thiếu</a:t>
            </a:r>
            <a:r>
              <a:rPr lang="en-US" b="1" dirty="0" smtClean="0"/>
              <a:t> vitamin C (scurvy</a:t>
            </a:r>
            <a:r>
              <a:rPr lang="en-US" dirty="0" smtClean="0"/>
              <a:t>) 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collagen </a:t>
            </a:r>
            <a:r>
              <a:rPr lang="en-US" dirty="0" err="1" smtClean="0"/>
              <a:t>như</a:t>
            </a:r>
            <a:r>
              <a:rPr lang="en-US" dirty="0" smtClean="0"/>
              <a:t> da, </a:t>
            </a:r>
            <a:r>
              <a:rPr lang="en-US" dirty="0" err="1" smtClean="0"/>
              <a:t>sụn</a:t>
            </a:r>
            <a:r>
              <a:rPr lang="en-US" dirty="0" smtClean="0"/>
              <a:t>, </a:t>
            </a:r>
            <a:r>
              <a:rPr lang="en-US" dirty="0" err="1" smtClean="0"/>
              <a:t>ngà</a:t>
            </a:r>
            <a:r>
              <a:rPr lang="en-US" dirty="0" smtClean="0"/>
              <a:t> </a:t>
            </a:r>
            <a:r>
              <a:rPr lang="en-US" dirty="0" err="1" smtClean="0"/>
              <a:t>răng</a:t>
            </a:r>
            <a:r>
              <a:rPr lang="en-US" dirty="0" smtClean="0"/>
              <a:t>, </a:t>
            </a:r>
            <a:r>
              <a:rPr lang="en-US" dirty="0" err="1" smtClean="0"/>
              <a:t>mao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  <a:p>
            <a:r>
              <a:rPr lang="en-US" b="1" dirty="0" err="1" smtClean="0"/>
              <a:t>Hội</a:t>
            </a:r>
            <a:r>
              <a:rPr lang="en-US" b="1" dirty="0" smtClean="0"/>
              <a:t> </a:t>
            </a:r>
            <a:r>
              <a:rPr lang="en-US" b="1" dirty="0" err="1" smtClean="0"/>
              <a:t>chứng</a:t>
            </a:r>
            <a:r>
              <a:rPr lang="en-US" b="1" dirty="0" smtClean="0"/>
              <a:t> Ehlers-</a:t>
            </a:r>
            <a:r>
              <a:rPr lang="en-US" b="1" dirty="0" err="1" smtClean="0"/>
              <a:t>Danlos</a:t>
            </a:r>
            <a:r>
              <a:rPr lang="en-US" b="1" dirty="0" smtClean="0"/>
              <a:t> syndrome (EDS):</a:t>
            </a:r>
          </a:p>
          <a:p>
            <a:pPr lvl="1"/>
            <a:r>
              <a:rPr lang="en-US" b="1" dirty="0" smtClean="0"/>
              <a:t> </a:t>
            </a:r>
            <a:r>
              <a:rPr lang="en-US" dirty="0"/>
              <a:t>D</a:t>
            </a:r>
            <a:r>
              <a:rPr lang="en-US" dirty="0" smtClean="0"/>
              <a:t>i </a:t>
            </a:r>
            <a:r>
              <a:rPr lang="en-US" dirty="0" err="1" smtClean="0"/>
              <a:t>truyền</a:t>
            </a:r>
            <a:r>
              <a:rPr lang="en-US" dirty="0" smtClean="0"/>
              <a:t> 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sự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collagen và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da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bầm</a:t>
            </a:r>
            <a:r>
              <a:rPr lang="en-US" dirty="0" smtClean="0"/>
              <a:t> da và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da </a:t>
            </a:r>
            <a:r>
              <a:rPr lang="en-US" dirty="0" err="1" smtClean="0"/>
              <a:t>lâu</a:t>
            </a:r>
            <a:r>
              <a:rPr lang="en-US" dirty="0" smtClean="0"/>
              <a:t> </a:t>
            </a:r>
            <a:r>
              <a:rPr lang="en-US" dirty="0" err="1" smtClean="0"/>
              <a:t>lành,đôi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. </a:t>
            </a:r>
          </a:p>
          <a:p>
            <a:pPr lvl="1"/>
            <a:endParaRPr lang="en-US" sz="16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NGUYÊN NHÂN TIỂU CẦU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534400" cy="5135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do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di </a:t>
            </a:r>
            <a:r>
              <a:rPr lang="en-US" dirty="0" err="1" smtClean="0"/>
              <a:t>truyền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Fanconie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Wiskott</a:t>
            </a:r>
            <a:r>
              <a:rPr lang="en-US" dirty="0" smtClean="0"/>
              <a:t> – Aldrich,</a:t>
            </a:r>
          </a:p>
          <a:p>
            <a:pPr lvl="1"/>
            <a:r>
              <a:rPr lang="en-US" dirty="0" smtClean="0"/>
              <a:t>Congenital </a:t>
            </a:r>
            <a:r>
              <a:rPr lang="en-US" dirty="0" err="1" smtClean="0"/>
              <a:t>amegakaryocytic</a:t>
            </a:r>
            <a:r>
              <a:rPr lang="en-US" dirty="0" smtClean="0"/>
              <a:t> thrombocytopenia… </a:t>
            </a:r>
          </a:p>
          <a:p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do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tủy</a:t>
            </a:r>
            <a:r>
              <a:rPr lang="en-US" dirty="0" smtClean="0"/>
              <a:t>, </a:t>
            </a:r>
            <a:r>
              <a:rPr lang="en-US" dirty="0" err="1" smtClean="0"/>
              <a:t>bạch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,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tủy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hủy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tán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ure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DIC, </a:t>
            </a:r>
            <a:r>
              <a:rPr lang="en-US" dirty="0" err="1" smtClean="0"/>
              <a:t>Kasabach</a:t>
            </a:r>
            <a:r>
              <a:rPr lang="en-US" dirty="0" smtClean="0"/>
              <a:t> Merritt, </a:t>
            </a:r>
            <a:r>
              <a:rPr lang="en-US" dirty="0" err="1" smtClean="0"/>
              <a:t>đặt</a:t>
            </a:r>
            <a:r>
              <a:rPr lang="en-US" dirty="0" smtClean="0"/>
              <a:t> van 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lách</a:t>
            </a:r>
            <a:r>
              <a:rPr lang="en-US" dirty="0" smtClean="0"/>
              <a:t>,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NGUYÊN NHÂN YẾU TỐ ĐÔNG MÁU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50593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Hemophilie</a:t>
            </a:r>
            <a:r>
              <a:rPr lang="en-US" dirty="0" smtClean="0"/>
              <a:t> A, B, C, </a:t>
            </a:r>
          </a:p>
          <a:p>
            <a:pPr lvl="1"/>
            <a:r>
              <a:rPr lang="en-US" dirty="0" err="1" smtClean="0"/>
              <a:t>Thiếu</a:t>
            </a:r>
            <a:r>
              <a:rPr lang="en-US" dirty="0" smtClean="0"/>
              <a:t> fibrinogen, </a:t>
            </a:r>
          </a:p>
          <a:p>
            <a:pPr lvl="1"/>
            <a:r>
              <a:rPr lang="en-US" dirty="0" smtClean="0"/>
              <a:t>von </a:t>
            </a:r>
            <a:r>
              <a:rPr lang="en-US" dirty="0" err="1" smtClean="0"/>
              <a:t>Willbrand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vitamine</a:t>
            </a:r>
            <a:r>
              <a:rPr lang="en-US" dirty="0" smtClean="0"/>
              <a:t> K,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DIC,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ức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(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VIII, Lupus)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7026"/>
            <a:ext cx="8229600" cy="82708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SINH LÝCẦM MÁU 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Picture 2" descr="D:\My Documents\My Scans\2011-01 (Jan)\scan000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724400" y="1600200"/>
            <a:ext cx="3962400" cy="4800600"/>
          </a:xfrm>
          <a:prstGeom prst="rect">
            <a:avLst/>
          </a:prstGeom>
          <a:noFill/>
        </p:spPr>
      </p:pic>
      <p:pic>
        <p:nvPicPr>
          <p:cNvPr id="10" name="Content Placeholder 8" descr="my (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44196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LƯU ĐỒ CHẨN ĐOÁN NGUYÊN NHÂN HỘI CHỨNG </a:t>
            </a:r>
            <a:r>
              <a:rPr lang="en-US" sz="3200" smtClean="0"/>
              <a:t>XUẤT HUYẾT </a:t>
            </a:r>
            <a:r>
              <a:rPr lang="en-US" sz="3200" dirty="0" smtClean="0"/>
              <a:t>(WHO)</a:t>
            </a:r>
            <a:r>
              <a:rPr lang="en-US" sz="3200" b="1" dirty="0" smtClean="0"/>
              <a:t> 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	            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tiêm</a:t>
            </a:r>
            <a:r>
              <a:rPr lang="en-US" dirty="0" smtClean="0"/>
              <a:t>                      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      </a:t>
            </a:r>
          </a:p>
          <a:p>
            <a:r>
              <a:rPr lang="en-US" dirty="0" smtClean="0"/>
              <a:t>XH </a:t>
            </a:r>
            <a:r>
              <a:rPr lang="en-US" dirty="0" err="1" smtClean="0"/>
              <a:t>nướu</a:t>
            </a:r>
            <a:r>
              <a:rPr lang="en-US" dirty="0" smtClean="0"/>
              <a:t>		             hay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mổ</a:t>
            </a:r>
            <a:r>
              <a:rPr lang="en-US" dirty="0" smtClean="0"/>
              <a:t>		          </a:t>
            </a:r>
            <a:r>
              <a:rPr lang="en-US" dirty="0" err="1" smtClean="0"/>
              <a:t>nhổ</a:t>
            </a:r>
            <a:r>
              <a:rPr lang="en-US" dirty="0" smtClean="0"/>
              <a:t> </a:t>
            </a:r>
            <a:r>
              <a:rPr lang="en-US" dirty="0" err="1" smtClean="0"/>
              <a:t>răng</a:t>
            </a:r>
            <a:r>
              <a:rPr lang="en-US" dirty="0" smtClean="0"/>
              <a:t>,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tiêm</a:t>
            </a:r>
            <a:r>
              <a:rPr lang="en-US" dirty="0" smtClean="0"/>
              <a:t>             </a:t>
            </a:r>
            <a:r>
              <a:rPr lang="en-US" dirty="0" err="1" smtClean="0"/>
              <a:t>kèm</a:t>
            </a:r>
            <a:r>
              <a:rPr lang="en-US" dirty="0" smtClean="0"/>
              <a:t>: </a:t>
            </a:r>
            <a:r>
              <a:rPr lang="en-US" dirty="0" err="1" smtClean="0"/>
              <a:t>nhiễm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, </a:t>
            </a:r>
            <a:r>
              <a:rPr lang="en-US" dirty="0" err="1" smtClean="0"/>
              <a:t>tụt</a:t>
            </a:r>
            <a:r>
              <a:rPr lang="en-US" dirty="0" smtClean="0"/>
              <a:t> HA,     		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endParaRPr lang="en-US" dirty="0" smtClean="0"/>
          </a:p>
          <a:p>
            <a:r>
              <a:rPr lang="en-US" dirty="0" smtClean="0"/>
              <a:t>XH </a:t>
            </a:r>
            <a:r>
              <a:rPr lang="en-US" dirty="0" err="1" smtClean="0"/>
              <a:t>võng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		           </a:t>
            </a:r>
            <a:r>
              <a:rPr lang="en-US" dirty="0" err="1" smtClean="0"/>
              <a:t>chấn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		  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rải</a:t>
            </a:r>
            <a:r>
              <a:rPr lang="en-US" dirty="0" smtClean="0"/>
              <a:t> </a:t>
            </a:r>
            <a:r>
              <a:rPr lang="en-US" dirty="0" err="1" smtClean="0"/>
              <a:t>rác</a:t>
            </a:r>
            <a:r>
              <a:rPr lang="en-US" dirty="0" smtClean="0"/>
              <a:t>		       Hemophilia A hay B</a:t>
            </a:r>
          </a:p>
          <a:p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			(DIC)					      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đông</a:t>
            </a:r>
            <a:r>
              <a:rPr lang="en-US" dirty="0" smtClean="0"/>
              <a:t>	</a:t>
            </a:r>
          </a:p>
          <a:p>
            <a:r>
              <a:rPr lang="en-US" dirty="0" smtClean="0"/>
              <a:t>hay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51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ĐIỀU TRỊ XUẤT HUYẾT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77500" lnSpcReduction="20000"/>
          </a:bodyPr>
          <a:lstStyle/>
          <a:p>
            <a:r>
              <a:rPr lang="en-US" b="1" i="1" dirty="0" err="1" smtClean="0"/>
              <a:t>Trước</a:t>
            </a:r>
            <a:r>
              <a:rPr lang="en-US" b="1" i="1" dirty="0" smtClean="0"/>
              <a:t> </a:t>
            </a:r>
            <a:r>
              <a:rPr lang="en-US" b="1" i="1" dirty="0" err="1" smtClean="0"/>
              <a:t>một</a:t>
            </a:r>
            <a:r>
              <a:rPr lang="en-US" b="1" i="1" dirty="0" smtClean="0"/>
              <a:t> </a:t>
            </a:r>
            <a:r>
              <a:rPr lang="en-US" b="1" i="1" dirty="0" err="1" smtClean="0"/>
              <a:t>trường</a:t>
            </a:r>
            <a:r>
              <a:rPr lang="en-US" b="1" i="1" dirty="0" smtClean="0"/>
              <a:t> </a:t>
            </a:r>
            <a:r>
              <a:rPr lang="en-US" b="1" i="1" dirty="0" err="1" smtClean="0"/>
              <a:t>hợp</a:t>
            </a:r>
            <a:r>
              <a:rPr lang="en-US" b="1" i="1" dirty="0" smtClean="0"/>
              <a:t> </a:t>
            </a:r>
            <a:r>
              <a:rPr lang="en-US" b="1" i="1" dirty="0" err="1" smtClean="0"/>
              <a:t>xuất</a:t>
            </a:r>
            <a:r>
              <a:rPr lang="en-US" b="1" i="1" dirty="0" smtClean="0"/>
              <a:t> </a:t>
            </a:r>
            <a:r>
              <a:rPr lang="en-US" b="1" i="1" dirty="0" err="1" smtClean="0"/>
              <a:t>huyết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để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đạt</a:t>
            </a:r>
            <a:r>
              <a:rPr lang="en-US" b="1" i="1" dirty="0" smtClean="0"/>
              <a:t> </a:t>
            </a:r>
            <a:r>
              <a:rPr lang="en-US" b="1" i="1" dirty="0" err="1" smtClean="0"/>
              <a:t>được</a:t>
            </a:r>
            <a:r>
              <a:rPr lang="en-US" b="1" i="1" dirty="0" smtClean="0"/>
              <a:t> </a:t>
            </a:r>
            <a:r>
              <a:rPr lang="en-US" b="1" i="1" dirty="0" err="1" smtClean="0"/>
              <a:t>hiệu</a:t>
            </a:r>
            <a:r>
              <a:rPr lang="en-US" b="1" i="1" dirty="0" smtClean="0"/>
              <a:t> </a:t>
            </a:r>
            <a:r>
              <a:rPr lang="en-US" b="1" i="1" dirty="0" err="1" smtClean="0"/>
              <a:t>quả</a:t>
            </a:r>
            <a:r>
              <a:rPr lang="en-US" b="1" i="1" dirty="0" smtClean="0"/>
              <a:t> </a:t>
            </a:r>
            <a:r>
              <a:rPr lang="en-US" b="1" i="1" dirty="0" err="1" smtClean="0"/>
              <a:t>điều</a:t>
            </a:r>
            <a:r>
              <a:rPr lang="en-US" b="1" i="1" dirty="0" smtClean="0"/>
              <a:t> </a:t>
            </a:r>
            <a:r>
              <a:rPr lang="en-US" b="1" i="1" dirty="0" err="1" smtClean="0"/>
              <a:t>trị</a:t>
            </a:r>
            <a:r>
              <a:rPr lang="en-US" b="1" i="1" dirty="0" smtClean="0"/>
              <a:t> </a:t>
            </a:r>
            <a:r>
              <a:rPr lang="en-US" b="1" i="1" dirty="0" err="1" smtClean="0"/>
              <a:t>cần</a:t>
            </a:r>
            <a:r>
              <a:rPr lang="en-US" b="1" i="1" dirty="0" smtClean="0"/>
              <a:t>:</a:t>
            </a:r>
            <a:endParaRPr lang="en-US" sz="3600" dirty="0" smtClean="0"/>
          </a:p>
          <a:p>
            <a:pPr lvl="2"/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: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,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hay </a:t>
            </a:r>
            <a:r>
              <a:rPr lang="en-US" dirty="0" err="1" smtClean="0"/>
              <a:t>đông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: </a:t>
            </a:r>
            <a:r>
              <a:rPr lang="en-US" dirty="0" err="1" smtClean="0"/>
              <a:t>Nặng</a:t>
            </a:r>
            <a:r>
              <a:rPr lang="en-US" dirty="0" smtClean="0"/>
              <a:t> hay </a:t>
            </a:r>
            <a:r>
              <a:rPr lang="en-US" dirty="0" err="1" smtClean="0"/>
              <a:t>nhẹ</a:t>
            </a:r>
            <a:r>
              <a:rPr lang="en-US" dirty="0" smtClean="0"/>
              <a:t>.</a:t>
            </a:r>
            <a:endParaRPr lang="en-US" sz="2800" dirty="0" smtClean="0"/>
          </a:p>
          <a:p>
            <a:r>
              <a:rPr lang="en-US" b="1" i="1" dirty="0" err="1" smtClean="0"/>
              <a:t>Nguyên</a:t>
            </a:r>
            <a:r>
              <a:rPr lang="en-US" b="1" i="1" dirty="0" smtClean="0"/>
              <a:t> </a:t>
            </a:r>
            <a:r>
              <a:rPr lang="en-US" b="1" i="1" dirty="0" err="1" smtClean="0"/>
              <a:t>tắc</a:t>
            </a:r>
            <a:r>
              <a:rPr lang="en-US" b="1" i="1" dirty="0" smtClean="0"/>
              <a:t> </a:t>
            </a:r>
            <a:r>
              <a:rPr lang="en-US" b="1" i="1" dirty="0" err="1" smtClean="0"/>
              <a:t>chung</a:t>
            </a:r>
            <a:r>
              <a:rPr lang="en-US" b="1" i="1" dirty="0" smtClean="0"/>
              <a:t>:</a:t>
            </a:r>
            <a:endParaRPr lang="en-US" sz="3600" dirty="0" smtClean="0"/>
          </a:p>
          <a:p>
            <a:pPr lvl="2"/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Aspirin, </a:t>
            </a:r>
            <a:r>
              <a:rPr lang="en-US" dirty="0" err="1" smtClean="0"/>
              <a:t>kháng</a:t>
            </a:r>
            <a:r>
              <a:rPr lang="en-US" dirty="0" smtClean="0"/>
              <a:t> </a:t>
            </a: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steroid.</a:t>
            </a:r>
            <a:endParaRPr lang="en-US" sz="2800" dirty="0" smtClean="0"/>
          </a:p>
          <a:p>
            <a:pPr lvl="2"/>
            <a:r>
              <a:rPr lang="en-US" dirty="0" err="1" smtClean="0"/>
              <a:t>Không</a:t>
            </a:r>
            <a:r>
              <a:rPr lang="en-US" dirty="0" smtClean="0"/>
              <a:t>  </a:t>
            </a:r>
            <a:r>
              <a:rPr lang="en-US" dirty="0" err="1" smtClean="0"/>
              <a:t>tiêm</a:t>
            </a:r>
            <a:r>
              <a:rPr lang="en-US" dirty="0" smtClean="0"/>
              <a:t> </a:t>
            </a:r>
            <a:r>
              <a:rPr lang="en-US" dirty="0" err="1" smtClean="0"/>
              <a:t>bắp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chọc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hay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. </a:t>
            </a:r>
            <a:endParaRPr lang="en-US" sz="2800" dirty="0" smtClean="0"/>
          </a:p>
          <a:p>
            <a:r>
              <a:rPr lang="en-US" b="1" i="1" dirty="0" err="1" smtClean="0"/>
              <a:t>Điều</a:t>
            </a:r>
            <a:r>
              <a:rPr lang="en-US" b="1" i="1" dirty="0" smtClean="0"/>
              <a:t> </a:t>
            </a:r>
            <a:r>
              <a:rPr lang="en-US" b="1" i="1" dirty="0" err="1" smtClean="0"/>
              <a:t>trị</a:t>
            </a:r>
            <a:r>
              <a:rPr lang="en-US" b="1" i="1" dirty="0" smtClean="0"/>
              <a:t> </a:t>
            </a:r>
            <a:r>
              <a:rPr lang="en-US" b="1" i="1" dirty="0" err="1" smtClean="0"/>
              <a:t>xuất</a:t>
            </a:r>
            <a:r>
              <a:rPr lang="en-US" b="1" i="1" dirty="0" smtClean="0"/>
              <a:t> </a:t>
            </a:r>
            <a:r>
              <a:rPr lang="en-US" b="1" i="1" dirty="0" err="1" smtClean="0"/>
              <a:t>huyết</a:t>
            </a:r>
            <a:r>
              <a:rPr lang="en-US" b="1" i="1" dirty="0" smtClean="0"/>
              <a:t>  </a:t>
            </a:r>
            <a:r>
              <a:rPr lang="en-US" b="1" i="1" dirty="0" err="1" smtClean="0"/>
              <a:t>tại</a:t>
            </a:r>
            <a:r>
              <a:rPr lang="en-US" b="1" i="1" dirty="0" smtClean="0"/>
              <a:t> </a:t>
            </a:r>
            <a:r>
              <a:rPr lang="en-US" b="1" i="1" dirty="0" err="1" smtClean="0"/>
              <a:t>chỗ</a:t>
            </a:r>
            <a:r>
              <a:rPr lang="en-US" b="1" i="1" dirty="0" smtClean="0"/>
              <a:t>:</a:t>
            </a:r>
            <a:endParaRPr lang="en-US" sz="3600" dirty="0" smtClean="0"/>
          </a:p>
          <a:p>
            <a:pPr lvl="2"/>
            <a:r>
              <a:rPr lang="en-US" dirty="0" err="1" smtClean="0"/>
              <a:t>Cầm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tức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paracetamol</a:t>
            </a:r>
            <a:r>
              <a:rPr lang="en-US" dirty="0" smtClean="0"/>
              <a:t>,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tê</a:t>
            </a:r>
            <a:r>
              <a:rPr lang="en-US" dirty="0" smtClean="0"/>
              <a:t> hay </a:t>
            </a:r>
            <a:r>
              <a:rPr lang="en-US" dirty="0" err="1" smtClean="0"/>
              <a:t>chườm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,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.</a:t>
            </a:r>
            <a:endParaRPr lang="en-US" sz="2800" dirty="0" smtClean="0"/>
          </a:p>
          <a:p>
            <a:r>
              <a:rPr lang="en-US" b="1" i="1" dirty="0" err="1" smtClean="0"/>
              <a:t>Điều</a:t>
            </a:r>
            <a:r>
              <a:rPr lang="en-US" b="1" i="1" dirty="0" smtClean="0"/>
              <a:t> </a:t>
            </a:r>
            <a:r>
              <a:rPr lang="en-US" b="1" i="1" dirty="0" err="1" smtClean="0"/>
              <a:t>trị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đặc</a:t>
            </a:r>
            <a:r>
              <a:rPr lang="en-US" b="1" i="1" dirty="0" smtClean="0"/>
              <a:t> </a:t>
            </a:r>
            <a:r>
              <a:rPr lang="en-US" b="1" i="1" dirty="0" err="1" smtClean="0"/>
              <a:t>hiệu</a:t>
            </a:r>
            <a:r>
              <a:rPr lang="en-US" b="1" i="1" dirty="0" smtClean="0"/>
              <a:t>:</a:t>
            </a:r>
            <a:endParaRPr lang="en-US" sz="3600" dirty="0" smtClean="0"/>
          </a:p>
          <a:p>
            <a:pPr lvl="2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: 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khiếm</a:t>
            </a:r>
            <a:r>
              <a:rPr lang="en-US" dirty="0" smtClean="0"/>
              <a:t> </a:t>
            </a:r>
            <a:r>
              <a:rPr lang="en-US" dirty="0" err="1" smtClean="0"/>
              <a:t>khuyết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: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hay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co </a:t>
            </a:r>
            <a:r>
              <a:rPr lang="en-US" dirty="0" err="1" smtClean="0"/>
              <a:t>mạch</a:t>
            </a:r>
            <a:r>
              <a:rPr lang="en-US" dirty="0" smtClean="0"/>
              <a:t>,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và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.</a:t>
            </a: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PHÒNG BỆNH VÀ CHĂM SÓC SỨC KHOẺ BAN ĐẦU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và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.</a:t>
            </a:r>
            <a:endParaRPr lang="en-US" sz="3600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Khuyên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dưỡng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Aspirin</a:t>
            </a:r>
            <a:endParaRPr lang="en-US" sz="3600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hay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ý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nguy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nhức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, </a:t>
            </a:r>
            <a:r>
              <a:rPr lang="en-US" dirty="0" err="1" smtClean="0"/>
              <a:t>chóng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, </a:t>
            </a:r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:</a:t>
            </a:r>
            <a:endParaRPr lang="en-US" sz="3600" dirty="0" smtClean="0"/>
          </a:p>
          <a:p>
            <a:pPr lvl="2"/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Hemophilie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,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và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Khuyên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chấn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ưa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phẫu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.</a:t>
            </a:r>
            <a:endParaRPr lang="en-US" sz="2800" dirty="0" smtClean="0"/>
          </a:p>
          <a:p>
            <a:pPr lvl="2"/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hay </a:t>
            </a:r>
            <a:r>
              <a:rPr lang="en-US" dirty="0" err="1" smtClean="0"/>
              <a:t>trẻ</a:t>
            </a:r>
            <a:r>
              <a:rPr lang="en-US" dirty="0" smtClean="0"/>
              <a:t> </a:t>
            </a:r>
            <a:r>
              <a:rPr lang="en-US" dirty="0" err="1" smtClean="0"/>
              <a:t>gái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bẩm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lành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.	</a:t>
            </a:r>
            <a:endParaRPr lang="en-US" sz="2800" dirty="0" smtClean="0"/>
          </a:p>
          <a:p>
            <a:r>
              <a:rPr lang="en-US" b="1" dirty="0" smtClean="0"/>
              <a:t> </a:t>
            </a:r>
            <a:endParaRPr lang="en-US" sz="36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534400" cy="5821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77777"/>
            <a:ext cx="4038600" cy="357080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46591"/>
            <a:ext cx="4038600" cy="36331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XUẤT HUYẾT DO NHIỄM TRÙNG HUYẾT NÃO MÔ CẦU &amp; HC KASABACH- MERRITT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4" name="Picture 4" descr="IMG_00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48200" y="2347913"/>
            <a:ext cx="4038600" cy="3033712"/>
          </a:xfrm>
          <a:noFill/>
        </p:spPr>
      </p:pic>
      <p:pic>
        <p:nvPicPr>
          <p:cNvPr id="6" name="Picture 6" descr="Pic nesseria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2362200"/>
            <a:ext cx="4648200" cy="3048000"/>
          </a:xfr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KASABACH MERRITT</a:t>
            </a:r>
            <a:endParaRPr lang="en-US" dirty="0"/>
          </a:p>
        </p:txBody>
      </p:sp>
      <p:pic>
        <p:nvPicPr>
          <p:cNvPr id="10" name="Content Placeholder 9" descr="DSC04880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pic>
        <p:nvPicPr>
          <p:cNvPr id="9" name="Content Placeholder 8" descr="DSC04878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4038600" cy="461223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371600"/>
            <a:ext cx="43434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33374"/>
            <a:ext cx="4343400" cy="4919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VAI TRÒ TIỂU CẦU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SỐT XUẤT HUYẾT NHŨ NHI</a:t>
            </a:r>
            <a:endParaRPr lang="en-US" sz="3200" dirty="0"/>
          </a:p>
        </p:txBody>
      </p:sp>
      <p:pic>
        <p:nvPicPr>
          <p:cNvPr id="8194" name="Picture 2" descr="D:\1 My Documents\2.2 HDLS Dai hoc\2.0 phan biet SXH nhu nhi\DSC0311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8195" name="Picture 3" descr="D:\1 My Documents\2.2 HDLS Dai hoc\2.0 phan biet SXH nhu nhi\DSC03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102367"/>
            <a:ext cx="4038600" cy="3521628"/>
          </a:xfrm>
          <a:noFill/>
        </p:spPr>
      </p:pic>
      <p:pic>
        <p:nvPicPr>
          <p:cNvPr id="8" name="Content Placeholder 4" descr="DSC03733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133600"/>
            <a:ext cx="4038600" cy="3244056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 descr="DSC0373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209800"/>
            <a:ext cx="4038600" cy="3276600"/>
          </a:xfrm>
        </p:spPr>
      </p:pic>
      <p:pic>
        <p:nvPicPr>
          <p:cNvPr id="8" name="Content Placeholder 4" descr="DSC00468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133600"/>
            <a:ext cx="4038600" cy="33528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endParaRPr lang="en-US" dirty="0"/>
          </a:p>
        </p:txBody>
      </p:sp>
      <p:pic>
        <p:nvPicPr>
          <p:cNvPr id="5" name="Content Placeholder 4" descr="IMG_002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 descr="IMG_002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XUẤT HUYẾT DO HEMOPHILIA</a:t>
            </a:r>
            <a:endParaRPr lang="en-US" sz="3600" dirty="0"/>
          </a:p>
        </p:txBody>
      </p:sp>
      <p:pic>
        <p:nvPicPr>
          <p:cNvPr id="5" name="Picture 6" descr="IMG_00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905001"/>
            <a:ext cx="4495800" cy="4114800"/>
          </a:xfrm>
          <a:noFill/>
        </p:spPr>
      </p:pic>
      <p:pic>
        <p:nvPicPr>
          <p:cNvPr id="6" name="Picture 3" descr="Pict007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1905000"/>
            <a:ext cx="4495800" cy="4114800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12 –year- boy with </a:t>
            </a:r>
            <a:r>
              <a:rPr lang="en-US" dirty="0">
                <a:solidFill>
                  <a:srgbClr val="FF0000"/>
                </a:solidFill>
              </a:rPr>
              <a:t>severe Hemophilia A </a:t>
            </a:r>
            <a:r>
              <a:rPr lang="en-US" sz="2800" dirty="0" smtClean="0"/>
              <a:t>was admitted because of  bleeding in the right forearm and </a:t>
            </a:r>
            <a:r>
              <a:rPr lang="en-US" sz="2800" dirty="0" err="1" smtClean="0"/>
              <a:t>sequalae</a:t>
            </a:r>
            <a:r>
              <a:rPr lang="en-US" sz="2800" dirty="0" smtClean="0"/>
              <a:t>  of  joints wrist and elbow</a:t>
            </a:r>
          </a:p>
        </p:txBody>
      </p:sp>
      <p:pic>
        <p:nvPicPr>
          <p:cNvPr id="19459" name="Content Placeholder 6" descr="DSC00365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2381250"/>
            <a:ext cx="4038600" cy="3028950"/>
          </a:xfrm>
        </p:spPr>
      </p:pic>
      <p:pic>
        <p:nvPicPr>
          <p:cNvPr id="19460" name="Content Placeholder 9" descr="DSC00366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0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7065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18- month- old boy was transferred from </a:t>
            </a:r>
            <a:r>
              <a:rPr lang="en-US" sz="2800" dirty="0" err="1" smtClean="0"/>
              <a:t>Khanh</a:t>
            </a:r>
            <a:r>
              <a:rPr lang="en-US" sz="2800" dirty="0" smtClean="0"/>
              <a:t> </a:t>
            </a:r>
            <a:r>
              <a:rPr lang="en-US" sz="2800" dirty="0" err="1" smtClean="0"/>
              <a:t>Hoa</a:t>
            </a:r>
            <a:r>
              <a:rPr lang="en-US" sz="2800" dirty="0" smtClean="0"/>
              <a:t> hospital because of  bleeding right eye after injury . Identified diagnosis at </a:t>
            </a:r>
            <a:r>
              <a:rPr lang="en-US" sz="2800" dirty="0" smtClean="0">
                <a:solidFill>
                  <a:srgbClr val="FF0000"/>
                </a:solidFill>
              </a:rPr>
              <a:t>CH1</a:t>
            </a:r>
            <a:r>
              <a:rPr lang="en-US" sz="2800" dirty="0" smtClean="0"/>
              <a:t>: </a:t>
            </a:r>
            <a:r>
              <a:rPr lang="en-US" dirty="0">
                <a:solidFill>
                  <a:srgbClr val="FF0000"/>
                </a:solidFill>
              </a:rPr>
              <a:t>severe Hemophilia A </a:t>
            </a:r>
            <a:r>
              <a:rPr lang="en-US" sz="2800" dirty="0" smtClean="0"/>
              <a:t>with factor VIII &lt; 1%.</a:t>
            </a:r>
          </a:p>
        </p:txBody>
      </p:sp>
      <p:pic>
        <p:nvPicPr>
          <p:cNvPr id="18435" name="Content Placeholder 8" descr="DSC02598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2347913"/>
            <a:ext cx="4038600" cy="3028950"/>
          </a:xfrm>
        </p:spPr>
      </p:pic>
      <p:pic>
        <p:nvPicPr>
          <p:cNvPr id="18436" name="Content Placeholder 9" descr="DSC02614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457450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Complication of right Knee/H </a:t>
            </a:r>
          </a:p>
        </p:txBody>
      </p:sp>
      <p:pic>
        <p:nvPicPr>
          <p:cNvPr id="21507" name="Content Placeholder 9" descr="DSC00490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2347913"/>
            <a:ext cx="4038600" cy="3028950"/>
          </a:xfrm>
        </p:spPr>
      </p:pic>
      <p:pic>
        <p:nvPicPr>
          <p:cNvPr id="21508" name="Content Placeholder 12" descr="DSC00511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905000"/>
          </a:xfrm>
        </p:spPr>
        <p:txBody>
          <a:bodyPr/>
          <a:lstStyle/>
          <a:p>
            <a:r>
              <a:rPr lang="en-US" sz="2800" smtClean="0"/>
              <a:t>12-month-old boy was transferred to hospital  for prolonged bleeding following  inguinal hernia surgery because of misdiagnosis</a:t>
            </a:r>
          </a:p>
        </p:txBody>
      </p:sp>
      <p:pic>
        <p:nvPicPr>
          <p:cNvPr id="22531" name="Content Placeholder 6" descr="IMG_0007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2347913"/>
            <a:ext cx="4038600" cy="3028950"/>
          </a:xfrm>
        </p:spPr>
      </p:pic>
      <p:pic>
        <p:nvPicPr>
          <p:cNvPr id="22532" name="Content Placeholder 7" descr="IMG_0006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VAI TRÒ TIỂU CẦU &amp; ĐÔNG MÁU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0772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XUẤT HUYẾT SƠ SINH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6388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sz="3800" b="1" dirty="0" err="1" smtClean="0"/>
              <a:t>Đặc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điểm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chung</a:t>
            </a:r>
            <a:r>
              <a:rPr lang="en-US" sz="3800" dirty="0" smtClean="0"/>
              <a:t>:</a:t>
            </a:r>
          </a:p>
          <a:p>
            <a:r>
              <a:rPr lang="en-US" sz="3800" dirty="0" smtClean="0"/>
              <a:t> </a:t>
            </a:r>
            <a:r>
              <a:rPr lang="en-US" sz="3800" dirty="0" err="1" smtClean="0"/>
              <a:t>Giảm</a:t>
            </a:r>
            <a:r>
              <a:rPr lang="en-US" sz="3800" dirty="0" smtClean="0"/>
              <a:t> </a:t>
            </a:r>
            <a:r>
              <a:rPr lang="en-US" sz="3800" dirty="0" err="1" smtClean="0"/>
              <a:t>tất</a:t>
            </a:r>
            <a:r>
              <a:rPr lang="en-US" sz="3800" dirty="0" smtClean="0"/>
              <a:t> </a:t>
            </a:r>
            <a:r>
              <a:rPr lang="en-US" sz="3800" dirty="0" err="1" smtClean="0"/>
              <a:t>cả</a:t>
            </a:r>
            <a:r>
              <a:rPr lang="en-US" sz="3800" dirty="0" smtClean="0"/>
              <a:t> </a:t>
            </a:r>
            <a:r>
              <a:rPr lang="en-US" sz="3800" dirty="0" err="1" smtClean="0"/>
              <a:t>các</a:t>
            </a:r>
            <a:r>
              <a:rPr lang="en-US" sz="3800" dirty="0" smtClean="0"/>
              <a:t> </a:t>
            </a:r>
            <a:r>
              <a:rPr lang="en-US" sz="3800" dirty="0" err="1" smtClean="0"/>
              <a:t>yếu</a:t>
            </a:r>
            <a:r>
              <a:rPr lang="en-US" sz="3800" dirty="0" smtClean="0"/>
              <a:t> </a:t>
            </a:r>
            <a:r>
              <a:rPr lang="en-US" sz="3800" dirty="0" err="1" smtClean="0"/>
              <a:t>tố</a:t>
            </a:r>
            <a:r>
              <a:rPr lang="en-US" sz="3800" dirty="0" smtClean="0"/>
              <a:t> </a:t>
            </a:r>
            <a:r>
              <a:rPr lang="en-US" sz="3800" dirty="0" err="1" smtClean="0"/>
              <a:t>đông</a:t>
            </a:r>
            <a:r>
              <a:rPr lang="en-US" sz="3800" dirty="0" smtClean="0"/>
              <a:t> </a:t>
            </a:r>
            <a:r>
              <a:rPr lang="en-US" sz="3800" dirty="0" err="1" smtClean="0"/>
              <a:t>máu</a:t>
            </a:r>
            <a:r>
              <a:rPr lang="en-US" sz="3800" dirty="0" smtClean="0"/>
              <a:t> và </a:t>
            </a:r>
            <a:r>
              <a:rPr lang="en-US" sz="3800" dirty="0" err="1" smtClean="0"/>
              <a:t>chống</a:t>
            </a:r>
            <a:r>
              <a:rPr lang="en-US" sz="3800" dirty="0" smtClean="0"/>
              <a:t> </a:t>
            </a:r>
            <a:r>
              <a:rPr lang="en-US" sz="3800" dirty="0" err="1" smtClean="0"/>
              <a:t>đông</a:t>
            </a:r>
            <a:r>
              <a:rPr lang="en-US" sz="3800" dirty="0" smtClean="0"/>
              <a:t> , </a:t>
            </a:r>
            <a:r>
              <a:rPr lang="en-US" sz="3800" dirty="0" err="1" smtClean="0"/>
              <a:t>ngoại</a:t>
            </a:r>
            <a:r>
              <a:rPr lang="en-US" sz="3800" dirty="0" smtClean="0"/>
              <a:t> </a:t>
            </a:r>
            <a:r>
              <a:rPr lang="en-US" sz="3800" dirty="0" err="1" smtClean="0"/>
              <a:t>trừ</a:t>
            </a:r>
            <a:r>
              <a:rPr lang="en-US" sz="3800" dirty="0" smtClean="0"/>
              <a:t> </a:t>
            </a:r>
            <a:r>
              <a:rPr lang="en-US" sz="3800" dirty="0" err="1" smtClean="0"/>
              <a:t>yếu</a:t>
            </a:r>
            <a:r>
              <a:rPr lang="en-US" sz="3800" dirty="0" smtClean="0"/>
              <a:t> </a:t>
            </a:r>
            <a:r>
              <a:rPr lang="en-US" sz="3800" dirty="0" err="1" smtClean="0"/>
              <a:t>tố</a:t>
            </a:r>
            <a:r>
              <a:rPr lang="en-US" sz="3800" dirty="0" smtClean="0"/>
              <a:t> VIII.</a:t>
            </a:r>
          </a:p>
          <a:p>
            <a:r>
              <a:rPr lang="en-US" sz="3800" dirty="0" err="1" smtClean="0"/>
              <a:t>Sơ</a:t>
            </a:r>
            <a:r>
              <a:rPr lang="en-US" sz="3800" dirty="0" smtClean="0"/>
              <a:t> </a:t>
            </a:r>
            <a:r>
              <a:rPr lang="en-US" sz="3800" dirty="0" err="1" smtClean="0"/>
              <a:t>sinh</a:t>
            </a:r>
            <a:r>
              <a:rPr lang="en-US" sz="3800" dirty="0" smtClean="0"/>
              <a:t> </a:t>
            </a:r>
            <a:r>
              <a:rPr lang="en-US" sz="3800" dirty="0" err="1" smtClean="0"/>
              <a:t>có</a:t>
            </a:r>
            <a:r>
              <a:rPr lang="en-US" sz="3800" dirty="0" smtClean="0"/>
              <a:t> </a:t>
            </a:r>
            <a:r>
              <a:rPr lang="en-US" sz="3800" dirty="0" err="1" smtClean="0"/>
              <a:t>nguy</a:t>
            </a:r>
            <a:r>
              <a:rPr lang="en-US" sz="3800" dirty="0" smtClean="0"/>
              <a:t> </a:t>
            </a:r>
            <a:r>
              <a:rPr lang="en-US" sz="3800" dirty="0" err="1" smtClean="0"/>
              <a:t>cơ</a:t>
            </a:r>
            <a:r>
              <a:rPr lang="en-US" sz="3800" dirty="0" smtClean="0"/>
              <a:t> </a:t>
            </a:r>
            <a:r>
              <a:rPr lang="en-US" sz="3800" dirty="0" err="1" smtClean="0"/>
              <a:t>chấn</a:t>
            </a:r>
            <a:r>
              <a:rPr lang="en-US" sz="3800" dirty="0" smtClean="0"/>
              <a:t> </a:t>
            </a:r>
            <a:r>
              <a:rPr lang="en-US" sz="3800" dirty="0" err="1" smtClean="0"/>
              <a:t>thương</a:t>
            </a:r>
            <a:r>
              <a:rPr lang="en-US" sz="3800" dirty="0" smtClean="0"/>
              <a:t> </a:t>
            </a:r>
            <a:r>
              <a:rPr lang="en-US" sz="3800" dirty="0" err="1" smtClean="0"/>
              <a:t>đầu</a:t>
            </a:r>
            <a:r>
              <a:rPr lang="en-US" sz="3800" dirty="0" smtClean="0"/>
              <a:t> </a:t>
            </a:r>
            <a:r>
              <a:rPr lang="en-US" sz="3800" dirty="0" smtClean="0"/>
              <a:t>do</a:t>
            </a:r>
            <a:r>
              <a:rPr lang="en-US" sz="3800" dirty="0" smtClean="0"/>
              <a:t> </a:t>
            </a:r>
            <a:r>
              <a:rPr lang="en-US" sz="3800" dirty="0" err="1" smtClean="0"/>
              <a:t>sanh</a:t>
            </a:r>
            <a:r>
              <a:rPr lang="en-US" sz="3800" dirty="0" smtClean="0"/>
              <a:t> </a:t>
            </a:r>
            <a:r>
              <a:rPr lang="en-US" sz="3800" dirty="0" err="1" smtClean="0"/>
              <a:t>ngã</a:t>
            </a:r>
            <a:r>
              <a:rPr lang="en-US" sz="3800" dirty="0" smtClean="0"/>
              <a:t> </a:t>
            </a:r>
            <a:r>
              <a:rPr lang="en-US" sz="3800" dirty="0" err="1" smtClean="0"/>
              <a:t>dưới</a:t>
            </a:r>
            <a:r>
              <a:rPr lang="en-US" sz="3800" dirty="0" smtClean="0"/>
              <a:t> </a:t>
            </a:r>
            <a:r>
              <a:rPr lang="en-US" sz="3800" dirty="0" err="1" smtClean="0"/>
              <a:t>hoặc</a:t>
            </a:r>
            <a:r>
              <a:rPr lang="en-US" sz="3800" dirty="0" smtClean="0"/>
              <a:t> </a:t>
            </a:r>
            <a:r>
              <a:rPr lang="en-US" sz="3800" dirty="0" err="1" smtClean="0"/>
              <a:t>sanh</a:t>
            </a:r>
            <a:r>
              <a:rPr lang="en-US" sz="3800" dirty="0" smtClean="0"/>
              <a:t> </a:t>
            </a:r>
            <a:r>
              <a:rPr lang="en-US" sz="3800" dirty="0" err="1" smtClean="0"/>
              <a:t>hút</a:t>
            </a:r>
            <a:r>
              <a:rPr lang="en-US" sz="3800" dirty="0" smtClean="0"/>
              <a:t>.</a:t>
            </a:r>
          </a:p>
          <a:p>
            <a:r>
              <a:rPr lang="en-US" sz="3800" dirty="0" smtClean="0"/>
              <a:t>15-30% </a:t>
            </a:r>
            <a:r>
              <a:rPr lang="en-US" sz="3800" dirty="0" err="1" smtClean="0"/>
              <a:t>đông</a:t>
            </a:r>
            <a:r>
              <a:rPr lang="en-US" sz="3800" dirty="0" smtClean="0"/>
              <a:t> </a:t>
            </a:r>
            <a:r>
              <a:rPr lang="en-US" sz="3800" dirty="0" err="1" smtClean="0"/>
              <a:t>máu</a:t>
            </a:r>
            <a:r>
              <a:rPr lang="en-US" sz="3800" dirty="0" smtClean="0"/>
              <a:t> </a:t>
            </a:r>
            <a:r>
              <a:rPr lang="en-US" sz="3800" dirty="0" err="1" smtClean="0"/>
              <a:t>di</a:t>
            </a:r>
            <a:r>
              <a:rPr lang="en-US" sz="3800" dirty="0" smtClean="0"/>
              <a:t> </a:t>
            </a:r>
            <a:r>
              <a:rPr lang="en-US" sz="3800" dirty="0" err="1" smtClean="0"/>
              <a:t>truyền</a:t>
            </a:r>
            <a:r>
              <a:rPr lang="en-US" sz="3800" dirty="0" smtClean="0"/>
              <a:t>  </a:t>
            </a:r>
            <a:r>
              <a:rPr lang="en-US" sz="3800" dirty="0" err="1" smtClean="0"/>
              <a:t>xuất</a:t>
            </a:r>
            <a:r>
              <a:rPr lang="en-US" sz="3800" dirty="0" smtClean="0"/>
              <a:t> </a:t>
            </a:r>
            <a:r>
              <a:rPr lang="en-US" sz="3800" dirty="0" err="1" smtClean="0"/>
              <a:t>hiện</a:t>
            </a:r>
            <a:r>
              <a:rPr lang="en-US" sz="3800" dirty="0" smtClean="0"/>
              <a:t> </a:t>
            </a:r>
            <a:r>
              <a:rPr lang="en-US" sz="3800" dirty="0" err="1" smtClean="0"/>
              <a:t>trong</a:t>
            </a:r>
            <a:r>
              <a:rPr lang="en-US" sz="3800" dirty="0" smtClean="0"/>
              <a:t> </a:t>
            </a:r>
            <a:r>
              <a:rPr lang="en-US" sz="3800" dirty="0" err="1" smtClean="0"/>
              <a:t>giai</a:t>
            </a:r>
            <a:r>
              <a:rPr lang="en-US" sz="3800" dirty="0" smtClean="0"/>
              <a:t> </a:t>
            </a:r>
            <a:r>
              <a:rPr lang="en-US" sz="3800" dirty="0" err="1" smtClean="0"/>
              <a:t>đoạn</a:t>
            </a:r>
            <a:r>
              <a:rPr lang="en-US" sz="3800" dirty="0" smtClean="0"/>
              <a:t> </a:t>
            </a:r>
            <a:r>
              <a:rPr lang="en-US" sz="3800" dirty="0" err="1" smtClean="0"/>
              <a:t>sơ</a:t>
            </a:r>
            <a:r>
              <a:rPr lang="en-US" sz="3800" dirty="0" smtClean="0"/>
              <a:t> </a:t>
            </a:r>
            <a:r>
              <a:rPr lang="en-US" sz="3800" dirty="0" err="1" smtClean="0"/>
              <a:t>sinh</a:t>
            </a:r>
            <a:r>
              <a:rPr lang="en-US" sz="3800" dirty="0" smtClean="0"/>
              <a:t> </a:t>
            </a:r>
          </a:p>
          <a:p>
            <a:r>
              <a:rPr lang="en-US" sz="3800" dirty="0" err="1" smtClean="0"/>
              <a:t>Ảnh</a:t>
            </a:r>
            <a:r>
              <a:rPr lang="en-US" sz="3800" dirty="0" smtClean="0"/>
              <a:t> </a:t>
            </a:r>
            <a:r>
              <a:rPr lang="en-US" sz="3800" dirty="0" err="1" smtClean="0"/>
              <a:t>hưởng</a:t>
            </a:r>
            <a:r>
              <a:rPr lang="en-US" sz="3800" dirty="0" smtClean="0"/>
              <a:t> </a:t>
            </a:r>
            <a:r>
              <a:rPr lang="en-US" sz="3800" dirty="0" err="1" smtClean="0"/>
              <a:t>tình</a:t>
            </a:r>
            <a:r>
              <a:rPr lang="en-US" sz="3800" dirty="0" smtClean="0"/>
              <a:t> </a:t>
            </a:r>
            <a:r>
              <a:rPr lang="en-US" sz="3800" dirty="0" err="1" smtClean="0"/>
              <a:t>trạng</a:t>
            </a:r>
            <a:r>
              <a:rPr lang="en-US" sz="3800" dirty="0" smtClean="0"/>
              <a:t> </a:t>
            </a:r>
            <a:r>
              <a:rPr lang="en-US" sz="3800" dirty="0" err="1" smtClean="0"/>
              <a:t>sức</a:t>
            </a:r>
            <a:r>
              <a:rPr lang="en-US" sz="3800" dirty="0" smtClean="0"/>
              <a:t> </a:t>
            </a:r>
            <a:r>
              <a:rPr lang="en-US" sz="3800" dirty="0" err="1" smtClean="0"/>
              <a:t>khỏe</a:t>
            </a:r>
            <a:r>
              <a:rPr lang="en-US" sz="3800" dirty="0" smtClean="0"/>
              <a:t> </a:t>
            </a:r>
            <a:r>
              <a:rPr lang="en-US" sz="3800" dirty="0" err="1" smtClean="0"/>
              <a:t>mẹ</a:t>
            </a:r>
            <a:r>
              <a:rPr lang="en-US" sz="3800" dirty="0" smtClean="0"/>
              <a:t> , </a:t>
            </a:r>
            <a:r>
              <a:rPr lang="en-US" sz="3800" dirty="0" err="1" smtClean="0"/>
              <a:t>thuốc</a:t>
            </a:r>
            <a:r>
              <a:rPr lang="en-US" sz="3800" dirty="0" smtClean="0"/>
              <a:t> </a:t>
            </a:r>
            <a:r>
              <a:rPr lang="en-US" sz="3800" dirty="0" err="1" smtClean="0"/>
              <a:t>sử</a:t>
            </a:r>
            <a:r>
              <a:rPr lang="en-US" sz="3800" dirty="0" smtClean="0"/>
              <a:t> </a:t>
            </a:r>
            <a:r>
              <a:rPr lang="en-US" sz="3800" dirty="0" err="1" smtClean="0"/>
              <a:t>dụng</a:t>
            </a:r>
            <a:r>
              <a:rPr lang="en-US" sz="3800" dirty="0" smtClean="0"/>
              <a:t> </a:t>
            </a:r>
            <a:r>
              <a:rPr lang="en-US" sz="3800" dirty="0" err="1" smtClean="0"/>
              <a:t>trong</a:t>
            </a:r>
            <a:r>
              <a:rPr lang="en-US" sz="3800" dirty="0" smtClean="0"/>
              <a:t> </a:t>
            </a:r>
            <a:r>
              <a:rPr lang="en-US" sz="3800" dirty="0" err="1" smtClean="0"/>
              <a:t>chuyển</a:t>
            </a:r>
            <a:r>
              <a:rPr lang="en-US" sz="3800" dirty="0" smtClean="0"/>
              <a:t> </a:t>
            </a:r>
            <a:r>
              <a:rPr lang="en-US" sz="3800" dirty="0" err="1" smtClean="0"/>
              <a:t>dạ</a:t>
            </a:r>
            <a:endParaRPr lang="en-US" sz="3800" dirty="0" smtClean="0"/>
          </a:p>
          <a:p>
            <a:r>
              <a:rPr lang="en-US" sz="3800" dirty="0" err="1" smtClean="0"/>
              <a:t>Khối</a:t>
            </a:r>
            <a:r>
              <a:rPr lang="en-US" sz="3800" dirty="0" smtClean="0"/>
              <a:t> </a:t>
            </a:r>
            <a:r>
              <a:rPr lang="en-US" sz="3800" dirty="0" err="1" smtClean="0"/>
              <a:t>lượng</a:t>
            </a:r>
            <a:r>
              <a:rPr lang="en-US" sz="3800" dirty="0" smtClean="0"/>
              <a:t> </a:t>
            </a:r>
            <a:r>
              <a:rPr lang="en-US" sz="3800" dirty="0" err="1" smtClean="0"/>
              <a:t>toàn</a:t>
            </a:r>
            <a:r>
              <a:rPr lang="en-US" sz="3800" dirty="0" smtClean="0"/>
              <a:t> </a:t>
            </a:r>
            <a:r>
              <a:rPr lang="en-US" sz="3800" dirty="0" err="1" smtClean="0"/>
              <a:t>phần</a:t>
            </a:r>
            <a:r>
              <a:rPr lang="en-US" sz="3800" dirty="0" smtClean="0"/>
              <a:t> </a:t>
            </a:r>
            <a:r>
              <a:rPr lang="en-US" sz="3800" dirty="0" err="1" smtClean="0"/>
              <a:t>máu</a:t>
            </a:r>
            <a:r>
              <a:rPr lang="en-US" sz="3800" dirty="0" smtClean="0"/>
              <a:t> </a:t>
            </a:r>
            <a:r>
              <a:rPr lang="en-US" sz="3800" dirty="0" err="1" smtClean="0"/>
              <a:t>thấp</a:t>
            </a:r>
            <a:r>
              <a:rPr lang="en-US" sz="3800" dirty="0" smtClean="0"/>
              <a:t> </a:t>
            </a:r>
            <a:r>
              <a:rPr lang="en-US" sz="3800" dirty="0" err="1" smtClean="0"/>
              <a:t>nên</a:t>
            </a:r>
            <a:r>
              <a:rPr lang="en-US" sz="3800" dirty="0" smtClean="0"/>
              <a:t> </a:t>
            </a:r>
            <a:r>
              <a:rPr lang="en-US" sz="3800" dirty="0" err="1" smtClean="0"/>
              <a:t>bệnh</a:t>
            </a:r>
            <a:r>
              <a:rPr lang="en-US" sz="3800" dirty="0" smtClean="0"/>
              <a:t> </a:t>
            </a:r>
            <a:r>
              <a:rPr lang="en-US" sz="3800" dirty="0" err="1" smtClean="0"/>
              <a:t>nặng</a:t>
            </a:r>
            <a:r>
              <a:rPr lang="en-US" sz="3800" dirty="0" smtClean="0"/>
              <a:t> </a:t>
            </a:r>
            <a:r>
              <a:rPr lang="en-US" sz="3800" dirty="0" err="1" smtClean="0"/>
              <a:t>hơn</a:t>
            </a:r>
            <a:r>
              <a:rPr lang="en-US" sz="3800" dirty="0" smtClean="0"/>
              <a:t> </a:t>
            </a:r>
            <a:r>
              <a:rPr lang="en-US" sz="3800" dirty="0" err="1" smtClean="0"/>
              <a:t>trẻ</a:t>
            </a:r>
            <a:r>
              <a:rPr lang="en-US" sz="3800" dirty="0" smtClean="0"/>
              <a:t> </a:t>
            </a:r>
            <a:r>
              <a:rPr lang="en-US" sz="3800" dirty="0" err="1" smtClean="0"/>
              <a:t>lớn</a:t>
            </a:r>
            <a:endParaRPr lang="en-US" sz="3800" dirty="0" smtClean="0"/>
          </a:p>
          <a:p>
            <a:pPr>
              <a:buNone/>
            </a:pPr>
            <a:r>
              <a:rPr lang="en-US" sz="3800" b="1" dirty="0" err="1" smtClean="0"/>
              <a:t>Khám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xuất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huyết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sơ</a:t>
            </a:r>
            <a:r>
              <a:rPr lang="en-US" sz="3800" b="1" dirty="0" smtClean="0"/>
              <a:t> </a:t>
            </a:r>
            <a:r>
              <a:rPr lang="en-US" sz="3800" b="1" dirty="0" err="1" smtClean="0"/>
              <a:t>sinh</a:t>
            </a:r>
            <a:r>
              <a:rPr lang="en-US" sz="3800" dirty="0" smtClean="0"/>
              <a:t>:</a:t>
            </a:r>
          </a:p>
          <a:p>
            <a:r>
              <a:rPr lang="en-US" sz="3800" dirty="0" err="1" smtClean="0"/>
              <a:t>Đánh</a:t>
            </a:r>
            <a:r>
              <a:rPr lang="en-US" sz="3800" dirty="0" smtClean="0"/>
              <a:t> </a:t>
            </a:r>
            <a:r>
              <a:rPr lang="en-US" sz="3800" dirty="0" err="1" smtClean="0"/>
              <a:t>giá</a:t>
            </a:r>
            <a:r>
              <a:rPr lang="en-US" sz="3800" dirty="0" smtClean="0"/>
              <a:t> </a:t>
            </a:r>
            <a:r>
              <a:rPr lang="en-US" sz="3800" dirty="0" err="1" smtClean="0"/>
              <a:t>ngay</a:t>
            </a:r>
            <a:r>
              <a:rPr lang="en-US" sz="3800" dirty="0" smtClean="0"/>
              <a:t> </a:t>
            </a:r>
            <a:r>
              <a:rPr lang="en-US" sz="3800" dirty="0" err="1" smtClean="0"/>
              <a:t>sinh</a:t>
            </a:r>
            <a:r>
              <a:rPr lang="en-US" sz="3800" dirty="0" smtClean="0"/>
              <a:t> </a:t>
            </a:r>
            <a:r>
              <a:rPr lang="en-US" sz="3800" dirty="0" err="1" smtClean="0"/>
              <a:t>hiệu</a:t>
            </a:r>
            <a:r>
              <a:rPr lang="en-US" sz="3800" dirty="0" smtClean="0"/>
              <a:t> và tri </a:t>
            </a:r>
            <a:r>
              <a:rPr lang="en-US" sz="3800" dirty="0" err="1" smtClean="0"/>
              <a:t>giác</a:t>
            </a:r>
            <a:r>
              <a:rPr lang="en-US" sz="3800" dirty="0" smtClean="0"/>
              <a:t> </a:t>
            </a:r>
            <a:r>
              <a:rPr lang="en-US" sz="3800" dirty="0" err="1" smtClean="0"/>
              <a:t>của</a:t>
            </a:r>
            <a:r>
              <a:rPr lang="en-US" sz="3800" dirty="0" smtClean="0"/>
              <a:t> </a:t>
            </a:r>
            <a:r>
              <a:rPr lang="en-US" sz="3800" dirty="0" err="1" smtClean="0"/>
              <a:t>trẻ</a:t>
            </a:r>
            <a:r>
              <a:rPr lang="en-US" sz="3800" dirty="0" smtClean="0"/>
              <a:t>.</a:t>
            </a:r>
          </a:p>
          <a:p>
            <a:r>
              <a:rPr lang="en-US" sz="3800" dirty="0" err="1" smtClean="0"/>
              <a:t>Lưu</a:t>
            </a:r>
            <a:r>
              <a:rPr lang="en-US" sz="3800" dirty="0" smtClean="0"/>
              <a:t> ý </a:t>
            </a:r>
            <a:r>
              <a:rPr lang="en-US" sz="3800" dirty="0" err="1" smtClean="0"/>
              <a:t>tiền</a:t>
            </a:r>
            <a:r>
              <a:rPr lang="en-US" sz="3800" dirty="0" smtClean="0"/>
              <a:t> </a:t>
            </a:r>
            <a:r>
              <a:rPr lang="en-US" sz="3800" dirty="0" err="1" smtClean="0"/>
              <a:t>sử</a:t>
            </a:r>
            <a:r>
              <a:rPr lang="en-US" sz="3800" dirty="0" smtClean="0"/>
              <a:t> </a:t>
            </a:r>
            <a:r>
              <a:rPr lang="en-US" sz="3800" dirty="0" err="1" smtClean="0"/>
              <a:t>sản</a:t>
            </a:r>
            <a:r>
              <a:rPr lang="en-US" sz="3800" dirty="0" smtClean="0"/>
              <a:t> </a:t>
            </a:r>
            <a:r>
              <a:rPr lang="en-US" sz="3800" dirty="0" err="1" smtClean="0"/>
              <a:t>khoa</a:t>
            </a:r>
            <a:r>
              <a:rPr lang="en-US" sz="3800" dirty="0" smtClean="0"/>
              <a:t> (</a:t>
            </a:r>
            <a:r>
              <a:rPr lang="en-US" sz="3800" dirty="0" err="1" smtClean="0"/>
              <a:t>vở</a:t>
            </a:r>
            <a:r>
              <a:rPr lang="en-US" sz="3800" dirty="0" smtClean="0"/>
              <a:t> </a:t>
            </a:r>
            <a:r>
              <a:rPr lang="en-US" sz="3800" dirty="0" err="1" smtClean="0"/>
              <a:t>ối</a:t>
            </a:r>
            <a:r>
              <a:rPr lang="en-US" sz="3800" dirty="0" smtClean="0"/>
              <a:t> </a:t>
            </a:r>
            <a:r>
              <a:rPr lang="en-US" sz="3800" dirty="0" err="1" smtClean="0"/>
              <a:t>sớm</a:t>
            </a:r>
            <a:r>
              <a:rPr lang="en-US" sz="3800" dirty="0" smtClean="0"/>
              <a:t>, </a:t>
            </a:r>
            <a:r>
              <a:rPr lang="en-US" sz="3800" dirty="0" err="1" smtClean="0"/>
              <a:t>cách</a:t>
            </a:r>
            <a:r>
              <a:rPr lang="en-US" sz="3800" dirty="0" smtClean="0"/>
              <a:t> </a:t>
            </a:r>
            <a:r>
              <a:rPr lang="en-US" sz="3800" dirty="0" err="1" smtClean="0"/>
              <a:t>sanh</a:t>
            </a:r>
            <a:r>
              <a:rPr lang="en-US" sz="3800" dirty="0" smtClean="0"/>
              <a:t>, APGAR)  </a:t>
            </a:r>
          </a:p>
          <a:p>
            <a:r>
              <a:rPr lang="en-US" sz="3800" dirty="0" err="1" smtClean="0"/>
              <a:t>Bệnh</a:t>
            </a:r>
            <a:r>
              <a:rPr lang="en-US" sz="3800" dirty="0" smtClean="0"/>
              <a:t> </a:t>
            </a:r>
            <a:r>
              <a:rPr lang="en-US" sz="3800" dirty="0" err="1" smtClean="0"/>
              <a:t>lý</a:t>
            </a:r>
            <a:r>
              <a:rPr lang="en-US" sz="3800" dirty="0" smtClean="0"/>
              <a:t> </a:t>
            </a:r>
            <a:r>
              <a:rPr lang="en-US" sz="3800" dirty="0" err="1" smtClean="0"/>
              <a:t>của</a:t>
            </a:r>
            <a:r>
              <a:rPr lang="en-US" sz="3800" dirty="0" smtClean="0"/>
              <a:t> </a:t>
            </a:r>
            <a:r>
              <a:rPr lang="en-US" sz="3800" dirty="0" err="1" smtClean="0"/>
              <a:t>mẹ</a:t>
            </a:r>
            <a:r>
              <a:rPr lang="en-US" sz="3800" dirty="0" smtClean="0"/>
              <a:t> ( </a:t>
            </a:r>
            <a:r>
              <a:rPr lang="en-US" sz="3800" dirty="0" err="1" smtClean="0"/>
              <a:t>nhiễm</a:t>
            </a:r>
            <a:r>
              <a:rPr lang="en-US" sz="3800" dirty="0" smtClean="0"/>
              <a:t> </a:t>
            </a:r>
            <a:r>
              <a:rPr lang="en-US" sz="3800" dirty="0" err="1" smtClean="0"/>
              <a:t>trùng</a:t>
            </a:r>
            <a:r>
              <a:rPr lang="en-US" sz="3800" dirty="0" smtClean="0"/>
              <a:t>, </a:t>
            </a:r>
            <a:r>
              <a:rPr lang="en-US" sz="3800" dirty="0" err="1" smtClean="0"/>
              <a:t>bệnh</a:t>
            </a:r>
            <a:r>
              <a:rPr lang="en-US" sz="3800" dirty="0" smtClean="0"/>
              <a:t> </a:t>
            </a:r>
            <a:r>
              <a:rPr lang="en-US" sz="3800" dirty="0" err="1" smtClean="0"/>
              <a:t>tự</a:t>
            </a:r>
            <a:r>
              <a:rPr lang="en-US" sz="3800" dirty="0" smtClean="0"/>
              <a:t> </a:t>
            </a:r>
            <a:r>
              <a:rPr lang="en-US" sz="3800" dirty="0" err="1" smtClean="0"/>
              <a:t>miễn</a:t>
            </a:r>
            <a:r>
              <a:rPr lang="en-US" sz="3800" dirty="0" smtClean="0"/>
              <a:t>, </a:t>
            </a:r>
            <a:r>
              <a:rPr lang="en-US" sz="3800" dirty="0" err="1" smtClean="0"/>
              <a:t>giảm</a:t>
            </a:r>
            <a:r>
              <a:rPr lang="en-US" sz="3800" dirty="0" smtClean="0"/>
              <a:t> </a:t>
            </a:r>
            <a:r>
              <a:rPr lang="en-US" sz="3800" dirty="0" err="1" smtClean="0"/>
              <a:t>tiểu</a:t>
            </a:r>
            <a:r>
              <a:rPr lang="en-US" sz="3800" dirty="0" smtClean="0"/>
              <a:t> </a:t>
            </a:r>
            <a:r>
              <a:rPr lang="en-US" sz="3800" dirty="0" err="1" smtClean="0"/>
              <a:t>cầu</a:t>
            </a:r>
            <a:r>
              <a:rPr lang="en-US" sz="3800" dirty="0" smtClean="0"/>
              <a:t>..)</a:t>
            </a:r>
          </a:p>
          <a:p>
            <a:r>
              <a:rPr lang="en-US" sz="3800" dirty="0" err="1" smtClean="0"/>
              <a:t>Khám</a:t>
            </a:r>
            <a:r>
              <a:rPr lang="en-US" sz="3800" dirty="0" smtClean="0"/>
              <a:t> </a:t>
            </a:r>
            <a:r>
              <a:rPr lang="en-US" sz="3800" dirty="0" err="1" smtClean="0"/>
              <a:t>lâm</a:t>
            </a:r>
            <a:r>
              <a:rPr lang="en-US" sz="3800" dirty="0" smtClean="0"/>
              <a:t> </a:t>
            </a:r>
            <a:r>
              <a:rPr lang="en-US" sz="3800" dirty="0" err="1" smtClean="0"/>
              <a:t>sàng</a:t>
            </a:r>
            <a:r>
              <a:rPr lang="en-US" sz="3800" dirty="0" smtClean="0"/>
              <a:t> : sang </a:t>
            </a:r>
            <a:r>
              <a:rPr lang="en-US" sz="3800" dirty="0" err="1" smtClean="0"/>
              <a:t>chấn</a:t>
            </a:r>
            <a:r>
              <a:rPr lang="en-US" sz="3800" dirty="0" smtClean="0"/>
              <a:t> </a:t>
            </a:r>
            <a:r>
              <a:rPr lang="en-US" sz="3800" dirty="0" err="1" smtClean="0"/>
              <a:t>sản</a:t>
            </a:r>
            <a:r>
              <a:rPr lang="en-US" sz="3800" dirty="0" smtClean="0"/>
              <a:t> </a:t>
            </a:r>
            <a:r>
              <a:rPr lang="en-US" sz="3800" dirty="0" err="1" smtClean="0"/>
              <a:t>khoa</a:t>
            </a:r>
            <a:r>
              <a:rPr lang="en-US" sz="3800" dirty="0" smtClean="0"/>
              <a:t>, </a:t>
            </a:r>
            <a:r>
              <a:rPr lang="en-US" sz="3800" dirty="0" err="1" smtClean="0"/>
              <a:t>vết</a:t>
            </a:r>
            <a:r>
              <a:rPr lang="en-US" sz="3800" dirty="0" smtClean="0"/>
              <a:t> </a:t>
            </a:r>
            <a:r>
              <a:rPr lang="en-US" sz="3800" dirty="0" err="1" smtClean="0"/>
              <a:t>bầm</a:t>
            </a:r>
            <a:r>
              <a:rPr lang="en-US" sz="3800" dirty="0" smtClean="0"/>
              <a:t>, </a:t>
            </a:r>
            <a:r>
              <a:rPr lang="en-US" sz="3800" dirty="0" err="1" smtClean="0"/>
              <a:t>khối</a:t>
            </a:r>
            <a:r>
              <a:rPr lang="en-US" sz="3800" dirty="0" smtClean="0"/>
              <a:t> </a:t>
            </a:r>
            <a:r>
              <a:rPr lang="en-US" sz="3800" dirty="0" err="1" smtClean="0"/>
              <a:t>tụ</a:t>
            </a:r>
            <a:r>
              <a:rPr lang="en-US" sz="3800" dirty="0" smtClean="0"/>
              <a:t> , </a:t>
            </a:r>
            <a:r>
              <a:rPr lang="en-US" sz="3800" dirty="0" err="1" smtClean="0"/>
              <a:t>gan</a:t>
            </a:r>
            <a:r>
              <a:rPr lang="en-US" sz="3800" dirty="0" smtClean="0"/>
              <a:t> </a:t>
            </a:r>
            <a:r>
              <a:rPr lang="en-US" sz="3800" dirty="0" err="1" smtClean="0"/>
              <a:t>lách</a:t>
            </a:r>
            <a:r>
              <a:rPr lang="en-US" sz="3800" dirty="0" smtClean="0"/>
              <a:t> to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ĐẶC ĐIỂM ĐÔNG MÁU SƠ SINH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YẾU TỐ ĐÔNG MÁU:</a:t>
            </a:r>
          </a:p>
          <a:p>
            <a:pPr lvl="1"/>
            <a:r>
              <a:rPr lang="en-US" dirty="0" err="1" smtClean="0"/>
              <a:t>Giảm</a:t>
            </a:r>
            <a:r>
              <a:rPr lang="en-US" dirty="0" smtClean="0"/>
              <a:t> 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sanh</a:t>
            </a:r>
            <a:r>
              <a:rPr lang="en-US" dirty="0" smtClean="0"/>
              <a:t> II,VII, IX,X,XI, XII ( </a:t>
            </a:r>
            <a:r>
              <a:rPr lang="en-US" dirty="0" err="1" smtClean="0">
                <a:solidFill>
                  <a:srgbClr val="FF0000"/>
                </a:solidFill>
              </a:rPr>
              <a:t>ngoại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trừ</a:t>
            </a:r>
            <a:r>
              <a:rPr lang="en-US" dirty="0" smtClean="0">
                <a:solidFill>
                  <a:srgbClr val="FF0000"/>
                </a:solidFill>
              </a:rPr>
              <a:t> : I,V,VIII, XIII,***</a:t>
            </a:r>
            <a:r>
              <a:rPr lang="en-US" dirty="0" smtClean="0"/>
              <a:t>) ,</a:t>
            </a:r>
            <a:r>
              <a:rPr lang="en-US" dirty="0" err="1" smtClean="0"/>
              <a:t>đạt</a:t>
            </a:r>
            <a:r>
              <a:rPr lang="en-US" dirty="0" smtClean="0"/>
              <a:t> BT </a:t>
            </a:r>
            <a:r>
              <a:rPr lang="en-US" dirty="0" err="1" smtClean="0"/>
              <a:t>khi</a:t>
            </a:r>
            <a:r>
              <a:rPr lang="en-US" dirty="0" smtClean="0"/>
              <a:t> &gt; 6 </a:t>
            </a:r>
            <a:r>
              <a:rPr lang="en-US" dirty="0" err="1" smtClean="0"/>
              <a:t>th</a:t>
            </a:r>
            <a:r>
              <a:rPr lang="en-US" dirty="0" smtClean="0"/>
              <a:t> . </a:t>
            </a:r>
          </a:p>
          <a:p>
            <a:pPr lvl="1"/>
            <a:r>
              <a:rPr lang="en-US" dirty="0" smtClean="0"/>
              <a:t>Premature ( = term at 3 </a:t>
            </a:r>
            <a:r>
              <a:rPr lang="en-US" dirty="0" err="1" smtClean="0"/>
              <a:t>tháng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YẾU TỐ CHỐNG ĐÔNG MÁU: </a:t>
            </a:r>
          </a:p>
          <a:p>
            <a:pPr lvl="1"/>
            <a:r>
              <a:rPr lang="en-US" dirty="0" smtClean="0"/>
              <a:t>PC, PS ,ATIII, </a:t>
            </a:r>
            <a:r>
              <a:rPr lang="en-US" dirty="0" err="1" smtClean="0"/>
              <a:t>heparine</a:t>
            </a:r>
            <a:r>
              <a:rPr lang="en-US" dirty="0" smtClean="0"/>
              <a:t> cofactors II, 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latin typeface="Times New Roman"/>
                <a:cs typeface="Times New Roman"/>
              </a:rPr>
              <a:t>-macroglobulin ,TFPI  :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giảm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50%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YTĐM THUỘC VIT K</a:t>
            </a:r>
          </a:p>
          <a:p>
            <a:pPr lvl="1"/>
            <a:r>
              <a:rPr lang="en-US" dirty="0" err="1" smtClean="0"/>
              <a:t>Thấp</a:t>
            </a:r>
            <a:r>
              <a:rPr lang="en-US" dirty="0" smtClean="0"/>
              <a:t> : qua </a:t>
            </a:r>
            <a:r>
              <a:rPr lang="en-US" dirty="0" err="1" smtClean="0"/>
              <a:t>nhau</a:t>
            </a:r>
            <a:r>
              <a:rPr lang="en-US" dirty="0" smtClean="0"/>
              <a:t> , </a:t>
            </a:r>
            <a:r>
              <a:rPr lang="en-US" dirty="0" err="1" smtClean="0"/>
              <a:t>thai</a:t>
            </a:r>
            <a:r>
              <a:rPr lang="en-US" dirty="0" smtClean="0"/>
              <a:t>, do </a:t>
            </a:r>
            <a:r>
              <a:rPr lang="en-US" dirty="0" err="1" smtClean="0"/>
              <a:t>mẹ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 (</a:t>
            </a:r>
            <a:r>
              <a:rPr lang="en-US" dirty="0" err="1" smtClean="0"/>
              <a:t>phenytoin</a:t>
            </a:r>
            <a:r>
              <a:rPr lang="en-US" dirty="0" smtClean="0"/>
              <a:t>, </a:t>
            </a:r>
            <a:r>
              <a:rPr lang="en-US" dirty="0" err="1" smtClean="0"/>
              <a:t>phenobartbital</a:t>
            </a:r>
            <a:r>
              <a:rPr lang="en-US" dirty="0" smtClean="0"/>
              <a:t>, </a:t>
            </a:r>
            <a:r>
              <a:rPr lang="en-US" dirty="0" err="1" smtClean="0"/>
              <a:t>valproic</a:t>
            </a:r>
            <a:r>
              <a:rPr lang="en-US" dirty="0" smtClean="0"/>
              <a:t>, </a:t>
            </a:r>
            <a:r>
              <a:rPr lang="en-US" dirty="0" err="1" smtClean="0"/>
              <a:t>carbamazepine</a:t>
            </a:r>
            <a:r>
              <a:rPr lang="en-US" dirty="0" smtClean="0"/>
              <a:t>, </a:t>
            </a:r>
            <a:r>
              <a:rPr lang="en-US" dirty="0" err="1" smtClean="0"/>
              <a:t>warfarin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HỆ TIÊU SỢI HUYẾT: </a:t>
            </a:r>
          </a:p>
          <a:p>
            <a:pPr lvl="1"/>
            <a:r>
              <a:rPr lang="en-US" dirty="0" err="1" smtClean="0"/>
              <a:t>Plasminogen</a:t>
            </a:r>
            <a:r>
              <a:rPr lang="en-US" dirty="0" smtClean="0"/>
              <a:t> (50%),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α-</a:t>
            </a:r>
            <a:r>
              <a:rPr lang="en-US" dirty="0" err="1" smtClean="0">
                <a:latin typeface="Times New Roman"/>
                <a:cs typeface="Times New Roman"/>
              </a:rPr>
              <a:t>antiplasmin</a:t>
            </a:r>
            <a:r>
              <a:rPr lang="en-US" dirty="0" smtClean="0">
                <a:latin typeface="Times New Roman"/>
                <a:cs typeface="Times New Roman"/>
              </a:rPr>
              <a:t> 80%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Ngoại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trừ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: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tPA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&amp; PAI ↑****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 –DIMERS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***</a:t>
            </a:r>
            <a:r>
              <a:rPr lang="en-US" dirty="0" smtClean="0">
                <a:latin typeface="Times New Roman"/>
                <a:cs typeface="Times New Roman"/>
              </a:rPr>
              <a:t>(increased activation of coagulation &amp; decreased of clearance): until 3 days </a:t>
            </a:r>
            <a:endParaRPr lang="en-US" dirty="0" smtClean="0"/>
          </a:p>
          <a:p>
            <a:r>
              <a:rPr lang="en-US" dirty="0" smtClean="0"/>
              <a:t>Von </a:t>
            </a:r>
            <a:r>
              <a:rPr lang="en-US" dirty="0" err="1" smtClean="0"/>
              <a:t>Willebrand</a:t>
            </a:r>
            <a:r>
              <a:rPr lang="en-US" dirty="0" smtClean="0"/>
              <a:t>: high </a:t>
            </a:r>
            <a:r>
              <a:rPr lang="en-US" dirty="0" err="1" smtClean="0"/>
              <a:t>vW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:BT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XUẤT HUYẾT THIẾU VIT K Ở TRẺ NHỎ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609600"/>
          <a:ext cx="9144000" cy="631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Early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Classic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Late form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24 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2-7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0.5- 6mo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Causes 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risk factors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Medications</a:t>
                      </a:r>
                      <a:r>
                        <a:rPr lang="en-US" baseline="0" dirty="0" smtClean="0"/>
                        <a:t> during pregnancy</a:t>
                      </a:r>
                    </a:p>
                    <a:p>
                      <a:r>
                        <a:rPr lang="en-US" baseline="0" dirty="0" smtClean="0"/>
                        <a:t>( anticonvulsants, oral anticoagulants (</a:t>
                      </a:r>
                      <a:r>
                        <a:rPr lang="en-US" baseline="0" dirty="0" err="1" smtClean="0"/>
                        <a:t>rifampin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isoniazide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Breast-</a:t>
                      </a:r>
                      <a:r>
                        <a:rPr lang="en-US" baseline="0" dirty="0" smtClean="0"/>
                        <a:t> feeding</a:t>
                      </a:r>
                    </a:p>
                    <a:p>
                      <a:r>
                        <a:rPr lang="en-US" baseline="0" dirty="0" smtClean="0"/>
                        <a:t> inadequate VK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VK intake</a:t>
                      </a:r>
                      <a:r>
                        <a:rPr lang="en-US" baseline="0" dirty="0" smtClean="0"/>
                        <a:t> and absorption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Localization in order of occurrence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Umbilicus </a:t>
                      </a:r>
                    </a:p>
                    <a:p>
                      <a:r>
                        <a:rPr lang="en-US" dirty="0" smtClean="0"/>
                        <a:t>Intra-abdominal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err="1" smtClean="0"/>
                        <a:t>cephahematoma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Umbilicus</a:t>
                      </a:r>
                    </a:p>
                    <a:p>
                      <a:r>
                        <a:rPr lang="en-US" dirty="0" smtClean="0"/>
                        <a:t>ENT region</a:t>
                      </a:r>
                    </a:p>
                    <a:p>
                      <a:r>
                        <a:rPr lang="en-US" dirty="0" smtClean="0"/>
                        <a:t>Injection site</a:t>
                      </a:r>
                    </a:p>
                    <a:p>
                      <a:r>
                        <a:rPr lang="en-US" dirty="0" smtClean="0"/>
                        <a:t>circumcision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ICH (&gt;50%)</a:t>
                      </a:r>
                    </a:p>
                    <a:p>
                      <a:r>
                        <a:rPr lang="en-US" dirty="0" smtClean="0"/>
                        <a:t>GI</a:t>
                      </a:r>
                    </a:p>
                    <a:p>
                      <a:r>
                        <a:rPr lang="en-US" dirty="0" smtClean="0"/>
                        <a:t>Skin</a:t>
                      </a:r>
                    </a:p>
                    <a:p>
                      <a:r>
                        <a:rPr lang="en-US" dirty="0" smtClean="0"/>
                        <a:t>ENT region</a:t>
                      </a:r>
                    </a:p>
                    <a:p>
                      <a:r>
                        <a:rPr lang="en-US" dirty="0" smtClean="0"/>
                        <a:t>Injection sites</a:t>
                      </a:r>
                    </a:p>
                    <a:p>
                      <a:r>
                        <a:rPr lang="en-US" dirty="0" err="1" smtClean="0"/>
                        <a:t>Urogenital</a:t>
                      </a:r>
                      <a:r>
                        <a:rPr lang="en-US" baseline="0" dirty="0" smtClean="0"/>
                        <a:t> tracts</a:t>
                      </a:r>
                    </a:p>
                    <a:p>
                      <a:r>
                        <a:rPr lang="en-US" baseline="0" dirty="0" err="1" smtClean="0"/>
                        <a:t>intrathoracic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r>
                        <a:rPr lang="en-US" baseline="0" dirty="0" smtClean="0"/>
                        <a:t> without VK prophylaxis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rare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1.5%(1/10,000)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4-10/10,000 birth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Prophylaxis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Maternal VK prophyl33666rasix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Adequake</a:t>
                      </a:r>
                      <a:r>
                        <a:rPr lang="en-US" dirty="0" smtClean="0"/>
                        <a:t> VK supply</a:t>
                      </a:r>
                    </a:p>
                    <a:p>
                      <a:r>
                        <a:rPr lang="en-US" dirty="0" smtClean="0"/>
                        <a:t>Early &amp; adequate breast-feeding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formular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VK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Adequake</a:t>
                      </a:r>
                      <a:r>
                        <a:rPr lang="en-US" dirty="0" smtClean="0"/>
                        <a:t> VK supply</a:t>
                      </a:r>
                    </a:p>
                    <a:p>
                      <a:r>
                        <a:rPr lang="en-US" dirty="0" smtClean="0"/>
                        <a:t>Early &amp; adequate breast-feeding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formular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VK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SINH LÝ ĐÔNG MÁU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914401"/>
            <a:ext cx="4497388" cy="533399"/>
          </a:xfrm>
        </p:spPr>
        <p:txBody>
          <a:bodyPr>
            <a:noAutofit/>
          </a:bodyPr>
          <a:lstStyle/>
          <a:p>
            <a:r>
              <a:rPr lang="en-US" dirty="0" smtClean="0"/>
              <a:t>ĐM NỘI SINH &amp; NGOẠI SINH </a:t>
            </a:r>
            <a:endParaRPr lang="en-US" dirty="0"/>
          </a:p>
        </p:txBody>
      </p:sp>
      <p:pic>
        <p:nvPicPr>
          <p:cNvPr id="1026" name="Picture 2" descr="D:\My Documents\My Scans\2011-01 (Jan)\scan0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524000"/>
            <a:ext cx="4038600" cy="5333999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914401"/>
            <a:ext cx="4498975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ĐÔNG MÁU CHUNG</a:t>
            </a:r>
            <a:endParaRPr lang="en-US" dirty="0"/>
          </a:p>
        </p:txBody>
      </p:sp>
      <p:pic>
        <p:nvPicPr>
          <p:cNvPr id="1027" name="Picture 3" descr="D:\My Documents\My Scans\2011-01 (Jan)\scan000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1447800"/>
            <a:ext cx="39624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CÁC YẾU TỐ ĐÔNG MÁU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495071"/>
          <a:ext cx="8991603" cy="6149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511"/>
                <a:gridCol w="1673489"/>
                <a:gridCol w="1447800"/>
                <a:gridCol w="1371600"/>
                <a:gridCol w="1524000"/>
                <a:gridCol w="1600203"/>
              </a:tblGrid>
              <a:tr h="678328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Yếu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tố</a:t>
                      </a:r>
                      <a:r>
                        <a:rPr lang="en-US" sz="1200" baseline="0" dirty="0" smtClean="0"/>
                        <a:t> ĐM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Tên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Thể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hoạt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động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T1/2</a:t>
                      </a:r>
                    </a:p>
                    <a:p>
                      <a:pPr algn="r"/>
                      <a:r>
                        <a:rPr lang="en-US" sz="1200" dirty="0" smtClean="0"/>
                        <a:t>(hour)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Plasma concentrate</a:t>
                      </a:r>
                    </a:p>
                    <a:p>
                      <a:pPr algn="r"/>
                      <a:r>
                        <a:rPr lang="en-US" sz="1200" dirty="0" smtClean="0"/>
                        <a:t>(mg/l)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Plasma levels</a:t>
                      </a:r>
                      <a:r>
                        <a:rPr lang="en-US" sz="1200" baseline="0" dirty="0" smtClean="0"/>
                        <a:t>    ( u/dl)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Fibrinogen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 subunit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200-400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Prothrombin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60-65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Tissue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Receptor</a:t>
                      </a:r>
                      <a:r>
                        <a:rPr lang="en-US" sz="1200" baseline="0" dirty="0" smtClean="0"/>
                        <a:t> /cofactor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N/A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IV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Ca++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Cofactorc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Labile</a:t>
                      </a:r>
                      <a:r>
                        <a:rPr lang="en-US" sz="1200" baseline="0" dirty="0" smtClean="0"/>
                        <a:t> factor, </a:t>
                      </a:r>
                      <a:r>
                        <a:rPr lang="en-US" sz="1200" baseline="0" dirty="0" err="1" smtClean="0"/>
                        <a:t>proaccelerin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Proconvertine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</a:t>
                      </a:r>
                      <a:r>
                        <a:rPr lang="en-US" sz="1200" dirty="0" err="1" smtClean="0"/>
                        <a:t>protase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548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Antihemophilic</a:t>
                      </a:r>
                      <a:r>
                        <a:rPr lang="en-US" sz="1200" dirty="0" smtClean="0"/>
                        <a:t>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Christmas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9299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Stuart –</a:t>
                      </a:r>
                      <a:r>
                        <a:rPr lang="en-US" sz="1200" dirty="0" err="1" smtClean="0"/>
                        <a:t>Prower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45548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Plasma </a:t>
                      </a:r>
                      <a:r>
                        <a:rPr lang="en-US" sz="1200" dirty="0" err="1" smtClean="0"/>
                        <a:t>thromboplastin</a:t>
                      </a:r>
                      <a:r>
                        <a:rPr lang="en-US" sz="1200" baseline="0" dirty="0" smtClean="0"/>
                        <a:t> antecedent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Serine</a:t>
                      </a:r>
                      <a:r>
                        <a:rPr lang="en-US" sz="1200" baseline="0" dirty="0" smtClean="0"/>
                        <a:t> protease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37928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Hageman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Serinew</a:t>
                      </a:r>
                      <a:r>
                        <a:rPr lang="en-US" sz="1200" dirty="0" smtClean="0"/>
                        <a:t> proteases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  <a:tr h="67832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XIII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Fibrin</a:t>
                      </a:r>
                      <a:r>
                        <a:rPr lang="en-US" sz="1200" baseline="0" dirty="0" smtClean="0"/>
                        <a:t> stabling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Transglutamise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3- 7 </a:t>
                      </a:r>
                      <a:r>
                        <a:rPr lang="en-US" sz="1200" dirty="0" err="1" smtClean="0"/>
                        <a:t>ngày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50-150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 </a:t>
            </a:r>
            <a:r>
              <a:rPr lang="en-US" sz="3200" dirty="0" smtClean="0"/>
              <a:t>BỆNH SỬ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	</a:t>
            </a:r>
            <a:r>
              <a:rPr lang="en-US" b="1" dirty="0" err="1" smtClean="0"/>
              <a:t>Tuổi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bệnh</a:t>
            </a:r>
            <a:r>
              <a:rPr lang="en-US" i="1" dirty="0" err="1" smtClean="0"/>
              <a:t>: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(</a:t>
            </a:r>
            <a:r>
              <a:rPr lang="en-US" dirty="0" err="1" smtClean="0"/>
              <a:t>thiếu</a:t>
            </a:r>
            <a:r>
              <a:rPr lang="en-US" dirty="0" smtClean="0"/>
              <a:t> vitamin K), </a:t>
            </a:r>
            <a:r>
              <a:rPr lang="en-US" dirty="0" err="1" smtClean="0"/>
              <a:t>nhũ</a:t>
            </a:r>
            <a:r>
              <a:rPr lang="en-US" dirty="0" smtClean="0"/>
              <a:t> </a:t>
            </a:r>
            <a:r>
              <a:rPr lang="en-US" dirty="0" err="1" smtClean="0"/>
              <a:t>nhi</a:t>
            </a:r>
            <a:r>
              <a:rPr lang="en-US" dirty="0" smtClean="0"/>
              <a:t> (Hemophilia)</a:t>
            </a:r>
          </a:p>
          <a:p>
            <a:r>
              <a:rPr lang="en-US" dirty="0" smtClean="0"/>
              <a:t>         </a:t>
            </a:r>
            <a:r>
              <a:rPr lang="en-US" b="1" dirty="0" err="1" smtClean="0"/>
              <a:t>Giới</a:t>
            </a:r>
            <a:r>
              <a:rPr lang="en-US" i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Trai</a:t>
            </a:r>
            <a:r>
              <a:rPr lang="en-US" dirty="0" smtClean="0"/>
              <a:t> (</a:t>
            </a:r>
            <a:r>
              <a:rPr lang="en-US" dirty="0" err="1" smtClean="0"/>
              <a:t>nghi</a:t>
            </a:r>
            <a:r>
              <a:rPr lang="en-US" dirty="0" smtClean="0"/>
              <a:t> Hemophilia), </a:t>
            </a:r>
            <a:r>
              <a:rPr lang="en-US" dirty="0" err="1" smtClean="0"/>
              <a:t>gái</a:t>
            </a:r>
            <a:r>
              <a:rPr lang="en-US" dirty="0" smtClean="0"/>
              <a:t> ( </a:t>
            </a:r>
            <a:r>
              <a:rPr lang="en-US" dirty="0" err="1" smtClean="0"/>
              <a:t>nghi</a:t>
            </a:r>
            <a:r>
              <a:rPr lang="en-US" dirty="0" smtClean="0"/>
              <a:t> von- </a:t>
            </a:r>
            <a:r>
              <a:rPr lang="en-US" dirty="0" err="1" smtClean="0"/>
              <a:t>Willebrand</a:t>
            </a:r>
            <a:r>
              <a:rPr lang="en-US" dirty="0" smtClean="0"/>
              <a:t>).</a:t>
            </a:r>
          </a:p>
          <a:p>
            <a:r>
              <a:rPr lang="en-US" sz="2600" b="1" dirty="0" smtClean="0"/>
              <a:t>	</a:t>
            </a:r>
            <a:r>
              <a:rPr lang="en-US" sz="3400" b="1" dirty="0" err="1" smtClean="0"/>
              <a:t>Vị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trí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xuất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huyết</a:t>
            </a:r>
            <a:r>
              <a:rPr lang="en-US" sz="3400" b="1" i="1" dirty="0" smtClean="0"/>
              <a:t>: </a:t>
            </a:r>
            <a:r>
              <a:rPr lang="en-US" sz="2600" dirty="0" err="1" smtClean="0"/>
              <a:t>da</a:t>
            </a:r>
            <a:r>
              <a:rPr lang="en-US" sz="2600" dirty="0" smtClean="0"/>
              <a:t>, </a:t>
            </a:r>
            <a:r>
              <a:rPr lang="en-US" sz="2600" dirty="0" err="1" smtClean="0"/>
              <a:t>niêm</a:t>
            </a:r>
            <a:r>
              <a:rPr lang="en-US" sz="2600" dirty="0" smtClean="0"/>
              <a:t>, </a:t>
            </a:r>
            <a:r>
              <a:rPr lang="en-US" sz="2600" dirty="0" err="1" smtClean="0"/>
              <a:t>nội</a:t>
            </a:r>
            <a:r>
              <a:rPr lang="en-US" sz="2600" dirty="0" smtClean="0"/>
              <a:t> </a:t>
            </a:r>
            <a:r>
              <a:rPr lang="en-US" sz="2600" dirty="0" err="1" smtClean="0"/>
              <a:t>tạng</a:t>
            </a:r>
            <a:r>
              <a:rPr lang="en-US" sz="2600" dirty="0" smtClean="0">
                <a:latin typeface="Times New Roman"/>
                <a:cs typeface="Times New Roman"/>
              </a:rPr>
              <a:t>→  </a:t>
            </a:r>
            <a:r>
              <a:rPr lang="en-US" sz="2600" dirty="0" err="1" smtClean="0"/>
              <a:t>nguyên</a:t>
            </a:r>
            <a:r>
              <a:rPr lang="en-US" sz="2600" dirty="0" smtClean="0"/>
              <a:t> </a:t>
            </a:r>
            <a:r>
              <a:rPr lang="en-US" sz="2600" dirty="0" err="1" smtClean="0"/>
              <a:t>nhân</a:t>
            </a:r>
            <a:r>
              <a:rPr lang="en-US" sz="2600" dirty="0" smtClean="0"/>
              <a:t> và </a:t>
            </a:r>
            <a:r>
              <a:rPr lang="en-US" sz="2600" dirty="0" err="1" smtClean="0"/>
              <a:t>độ</a:t>
            </a:r>
            <a:r>
              <a:rPr lang="en-US" sz="2600" dirty="0" smtClean="0"/>
              <a:t> </a:t>
            </a:r>
            <a:r>
              <a:rPr lang="en-US" sz="2600" dirty="0" err="1" smtClean="0"/>
              <a:t>nặng</a:t>
            </a:r>
            <a:endParaRPr lang="en-US" sz="2600" dirty="0" smtClean="0"/>
          </a:p>
          <a:p>
            <a:pPr lvl="1">
              <a:buNone/>
            </a:pPr>
            <a:r>
              <a:rPr lang="en-US" sz="3400" dirty="0" smtClean="0"/>
              <a:t>		 XH </a:t>
            </a:r>
            <a:r>
              <a:rPr lang="en-US" sz="3400" dirty="0" err="1" smtClean="0"/>
              <a:t>niêm</a:t>
            </a:r>
            <a:r>
              <a:rPr lang="en-US" sz="3400" dirty="0" smtClean="0"/>
              <a:t> </a:t>
            </a:r>
            <a:r>
              <a:rPr lang="en-US" sz="3400" dirty="0" err="1" smtClean="0"/>
              <a:t>mạc</a:t>
            </a:r>
            <a:r>
              <a:rPr lang="en-US" sz="3400" dirty="0" smtClean="0"/>
              <a:t>  (</a:t>
            </a:r>
            <a:r>
              <a:rPr lang="en-US" sz="3400" dirty="0" err="1" smtClean="0"/>
              <a:t>thành</a:t>
            </a:r>
            <a:r>
              <a:rPr lang="en-US" sz="3400" dirty="0" smtClean="0"/>
              <a:t> </a:t>
            </a:r>
            <a:r>
              <a:rPr lang="en-US" sz="3400" dirty="0" err="1" smtClean="0"/>
              <a:t>mạch</a:t>
            </a:r>
            <a:r>
              <a:rPr lang="en-US" sz="3400" dirty="0" smtClean="0"/>
              <a:t> </a:t>
            </a:r>
            <a:r>
              <a:rPr lang="en-US" sz="3400" dirty="0" err="1" smtClean="0"/>
              <a:t>tiểu</a:t>
            </a:r>
            <a:r>
              <a:rPr lang="en-US" sz="3400" dirty="0" smtClean="0"/>
              <a:t> </a:t>
            </a:r>
            <a:r>
              <a:rPr lang="en-US" sz="3400" dirty="0" err="1" smtClean="0"/>
              <a:t>cầu</a:t>
            </a:r>
            <a:r>
              <a:rPr lang="en-US" sz="3400" dirty="0" smtClean="0"/>
              <a:t>), XH </a:t>
            </a:r>
            <a:r>
              <a:rPr lang="en-US" sz="3400" dirty="0" err="1" smtClean="0"/>
              <a:t>cơ</a:t>
            </a:r>
            <a:r>
              <a:rPr lang="en-US" sz="3400" dirty="0" smtClean="0"/>
              <a:t> ( </a:t>
            </a:r>
            <a:r>
              <a:rPr lang="en-US" sz="3400" dirty="0" err="1" smtClean="0"/>
              <a:t>yếu</a:t>
            </a:r>
            <a:r>
              <a:rPr lang="en-US" sz="3400" dirty="0" smtClean="0"/>
              <a:t> </a:t>
            </a:r>
            <a:r>
              <a:rPr lang="en-US" sz="3400" dirty="0" err="1" smtClean="0"/>
              <a:t>tố</a:t>
            </a:r>
            <a:r>
              <a:rPr lang="en-US" sz="3400" dirty="0" smtClean="0"/>
              <a:t> </a:t>
            </a:r>
            <a:r>
              <a:rPr lang="en-US" sz="3400" dirty="0" err="1" smtClean="0"/>
              <a:t>đông</a:t>
            </a:r>
            <a:r>
              <a:rPr lang="en-US" sz="3400" dirty="0" smtClean="0"/>
              <a:t> </a:t>
            </a:r>
            <a:r>
              <a:rPr lang="en-US" sz="3400" dirty="0" err="1" smtClean="0"/>
              <a:t>máu</a:t>
            </a:r>
            <a:r>
              <a:rPr lang="en-US" sz="3400" dirty="0" smtClean="0"/>
              <a:t>) </a:t>
            </a:r>
          </a:p>
          <a:p>
            <a:r>
              <a:rPr lang="en-US" sz="3400" dirty="0" smtClean="0"/>
              <a:t>	</a:t>
            </a:r>
            <a:r>
              <a:rPr lang="en-US" sz="3400" b="1" dirty="0" err="1" smtClean="0"/>
              <a:t>Tần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suất</a:t>
            </a:r>
            <a:r>
              <a:rPr lang="en-US" sz="3400" i="1" dirty="0" smtClean="0"/>
              <a:t>:</a:t>
            </a:r>
            <a:r>
              <a:rPr lang="en-US" sz="3400" dirty="0" smtClean="0"/>
              <a:t> </a:t>
            </a:r>
            <a:r>
              <a:rPr lang="en-US" sz="3400" dirty="0" err="1" smtClean="0"/>
              <a:t>tái</a:t>
            </a:r>
            <a:r>
              <a:rPr lang="en-US" sz="3400" dirty="0" smtClean="0"/>
              <a:t> </a:t>
            </a:r>
            <a:r>
              <a:rPr lang="en-US" sz="3400" dirty="0" err="1" smtClean="0"/>
              <a:t>phát</a:t>
            </a:r>
            <a:r>
              <a:rPr lang="en-US" sz="3400" dirty="0" smtClean="0"/>
              <a:t> </a:t>
            </a:r>
            <a:r>
              <a:rPr lang="en-US" sz="3400" dirty="0" err="1" smtClean="0"/>
              <a:t>nhiều</a:t>
            </a:r>
            <a:r>
              <a:rPr lang="en-US" sz="3400" dirty="0" smtClean="0"/>
              <a:t> </a:t>
            </a:r>
            <a:r>
              <a:rPr lang="en-US" sz="3400" dirty="0" err="1" smtClean="0"/>
              <a:t>lần</a:t>
            </a:r>
            <a:r>
              <a:rPr lang="en-US" sz="3400" dirty="0" smtClean="0"/>
              <a:t> (</a:t>
            </a:r>
            <a:r>
              <a:rPr lang="en-US" sz="3400" dirty="0" err="1" smtClean="0"/>
              <a:t>bất</a:t>
            </a:r>
            <a:r>
              <a:rPr lang="en-US" sz="3400" dirty="0" smtClean="0"/>
              <a:t> </a:t>
            </a:r>
            <a:r>
              <a:rPr lang="en-US" sz="3400" dirty="0" err="1" smtClean="0"/>
              <a:t>thường</a:t>
            </a:r>
            <a:r>
              <a:rPr lang="en-US" sz="3400" dirty="0" smtClean="0"/>
              <a:t>  </a:t>
            </a:r>
            <a:r>
              <a:rPr lang="en-US" sz="3400" dirty="0" err="1" smtClean="0"/>
              <a:t>cấu</a:t>
            </a:r>
            <a:r>
              <a:rPr lang="en-US" sz="3400" dirty="0" smtClean="0"/>
              <a:t> </a:t>
            </a:r>
            <a:r>
              <a:rPr lang="en-US" sz="3400" dirty="0" err="1" smtClean="0"/>
              <a:t>trúc</a:t>
            </a:r>
            <a:r>
              <a:rPr lang="en-US" sz="3400" dirty="0" smtClean="0"/>
              <a:t>, </a:t>
            </a:r>
            <a:r>
              <a:rPr lang="en-US" sz="3400" dirty="0" err="1" smtClean="0"/>
              <a:t>di</a:t>
            </a:r>
            <a:r>
              <a:rPr lang="en-US" sz="3400" dirty="0" smtClean="0"/>
              <a:t> </a:t>
            </a:r>
            <a:r>
              <a:rPr lang="en-US" sz="3400" dirty="0" err="1" smtClean="0"/>
              <a:t>truyền</a:t>
            </a:r>
            <a:r>
              <a:rPr lang="en-US" sz="3400" dirty="0" smtClean="0"/>
              <a:t> )</a:t>
            </a:r>
          </a:p>
          <a:p>
            <a:r>
              <a:rPr lang="en-US" sz="3400" dirty="0" smtClean="0"/>
              <a:t>	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Hòan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cảnh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xuất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hiện</a:t>
            </a:r>
            <a:r>
              <a:rPr lang="en-US" sz="3400" i="1" dirty="0" smtClean="0"/>
              <a:t>:</a:t>
            </a:r>
          </a:p>
          <a:p>
            <a:pPr lvl="2"/>
            <a:r>
              <a:rPr lang="en-US" sz="3400" dirty="0" err="1" smtClean="0"/>
              <a:t>Tự</a:t>
            </a:r>
            <a:r>
              <a:rPr lang="en-US" sz="3400" dirty="0" smtClean="0"/>
              <a:t> </a:t>
            </a:r>
            <a:r>
              <a:rPr lang="en-US" sz="3400" dirty="0" err="1" smtClean="0"/>
              <a:t>nhiên</a:t>
            </a:r>
            <a:r>
              <a:rPr lang="en-US" sz="3400" dirty="0" smtClean="0"/>
              <a:t> : </a:t>
            </a:r>
            <a:r>
              <a:rPr lang="en-US" sz="3400" dirty="0" err="1" smtClean="0"/>
              <a:t>bệnh</a:t>
            </a:r>
            <a:r>
              <a:rPr lang="en-US" sz="3400" dirty="0" smtClean="0"/>
              <a:t> </a:t>
            </a:r>
            <a:r>
              <a:rPr lang="en-US" sz="3400" dirty="0" err="1" smtClean="0"/>
              <a:t>tiểu</a:t>
            </a:r>
            <a:r>
              <a:rPr lang="en-US" sz="3400" dirty="0" smtClean="0"/>
              <a:t> </a:t>
            </a:r>
            <a:r>
              <a:rPr lang="en-US" sz="3400" dirty="0" err="1" smtClean="0"/>
              <a:t>cầu</a:t>
            </a:r>
            <a:endParaRPr lang="en-US" sz="3400" dirty="0" smtClean="0"/>
          </a:p>
          <a:p>
            <a:pPr lvl="2"/>
            <a:r>
              <a:rPr lang="en-US" sz="3400" dirty="0" smtClean="0"/>
              <a:t> </a:t>
            </a:r>
            <a:r>
              <a:rPr lang="en-US" sz="3400" dirty="0" err="1" smtClean="0"/>
              <a:t>Sau</a:t>
            </a:r>
            <a:r>
              <a:rPr lang="en-US" sz="3400" dirty="0" smtClean="0"/>
              <a:t> </a:t>
            </a:r>
            <a:r>
              <a:rPr lang="en-US" sz="3400" dirty="0" err="1" smtClean="0"/>
              <a:t>phẫu</a:t>
            </a:r>
            <a:r>
              <a:rPr lang="en-US" sz="3400" dirty="0" smtClean="0"/>
              <a:t> </a:t>
            </a:r>
            <a:r>
              <a:rPr lang="en-US" sz="3400" dirty="0" err="1" smtClean="0"/>
              <a:t>thuật</a:t>
            </a:r>
            <a:r>
              <a:rPr lang="en-US" sz="3400" dirty="0" smtClean="0"/>
              <a:t>, </a:t>
            </a:r>
            <a:r>
              <a:rPr lang="en-US" sz="3400" dirty="0" err="1" smtClean="0"/>
              <a:t>nhổ</a:t>
            </a:r>
            <a:r>
              <a:rPr lang="en-US" sz="3400" dirty="0" smtClean="0"/>
              <a:t> </a:t>
            </a:r>
            <a:r>
              <a:rPr lang="en-US" sz="3400" dirty="0" err="1" smtClean="0"/>
              <a:t>răng</a:t>
            </a:r>
            <a:r>
              <a:rPr lang="en-US" sz="3400" dirty="0" smtClean="0"/>
              <a:t>, </a:t>
            </a:r>
            <a:r>
              <a:rPr lang="en-US" sz="3400" dirty="0" err="1" smtClean="0"/>
              <a:t>chấn</a:t>
            </a:r>
            <a:r>
              <a:rPr lang="en-US" sz="3400" dirty="0" smtClean="0"/>
              <a:t> </a:t>
            </a:r>
            <a:r>
              <a:rPr lang="en-US" sz="3400" dirty="0" err="1" smtClean="0"/>
              <a:t>thương</a:t>
            </a:r>
            <a:r>
              <a:rPr lang="en-US" sz="3400" dirty="0" smtClean="0"/>
              <a:t> : Hemophilia</a:t>
            </a:r>
          </a:p>
          <a:p>
            <a:pPr lvl="2"/>
            <a:r>
              <a:rPr lang="en-US" sz="3400" dirty="0" smtClean="0"/>
              <a:t> </a:t>
            </a:r>
            <a:r>
              <a:rPr lang="en-US" sz="3400" dirty="0" err="1" smtClean="0"/>
              <a:t>Sau</a:t>
            </a:r>
            <a:r>
              <a:rPr lang="en-US" sz="3400" dirty="0" smtClean="0"/>
              <a:t> </a:t>
            </a:r>
            <a:r>
              <a:rPr lang="en-US" sz="3400" dirty="0" err="1" smtClean="0"/>
              <a:t>thuốc</a:t>
            </a:r>
            <a:r>
              <a:rPr lang="en-US" sz="3400" dirty="0" smtClean="0"/>
              <a:t> </a:t>
            </a:r>
            <a:r>
              <a:rPr lang="en-US" sz="3400" dirty="0" err="1" smtClean="0"/>
              <a:t>Aspirine</a:t>
            </a:r>
            <a:r>
              <a:rPr lang="en-US" sz="3400" dirty="0" smtClean="0"/>
              <a:t>:  </a:t>
            </a:r>
            <a:r>
              <a:rPr lang="en-US" sz="3400" dirty="0" err="1" smtClean="0"/>
              <a:t>rối</a:t>
            </a:r>
            <a:r>
              <a:rPr lang="en-US" sz="3400" dirty="0" smtClean="0"/>
              <a:t> </a:t>
            </a:r>
            <a:r>
              <a:rPr lang="en-US" sz="3400" dirty="0" err="1" smtClean="0"/>
              <a:t>loạn</a:t>
            </a:r>
            <a:r>
              <a:rPr lang="en-US" sz="3400" dirty="0" smtClean="0"/>
              <a:t> </a:t>
            </a:r>
            <a:r>
              <a:rPr lang="en-US" sz="3400" dirty="0" err="1" smtClean="0"/>
              <a:t>đông</a:t>
            </a:r>
            <a:r>
              <a:rPr lang="en-US" sz="3400" dirty="0" smtClean="0"/>
              <a:t> </a:t>
            </a:r>
            <a:r>
              <a:rPr lang="en-US" sz="3400" dirty="0" err="1" smtClean="0"/>
              <a:t>máu</a:t>
            </a:r>
            <a:r>
              <a:rPr lang="en-US" sz="3400" dirty="0" smtClean="0"/>
              <a:t> </a:t>
            </a:r>
            <a:r>
              <a:rPr lang="en-US" sz="3400" dirty="0" err="1" smtClean="0"/>
              <a:t>mắc</a:t>
            </a:r>
            <a:r>
              <a:rPr lang="en-US" sz="3400" dirty="0" smtClean="0"/>
              <a:t> </a:t>
            </a:r>
            <a:r>
              <a:rPr lang="en-US" sz="3400" dirty="0" err="1" smtClean="0"/>
              <a:t>phải</a:t>
            </a:r>
            <a:endParaRPr lang="en-US" sz="3400" dirty="0" smtClean="0"/>
          </a:p>
          <a:p>
            <a:pPr lvl="2"/>
            <a:r>
              <a:rPr lang="en-US" sz="3400" dirty="0" err="1" smtClean="0"/>
              <a:t>Kinh</a:t>
            </a:r>
            <a:r>
              <a:rPr lang="en-US" sz="3400" dirty="0" smtClean="0"/>
              <a:t> </a:t>
            </a:r>
            <a:r>
              <a:rPr lang="en-US" sz="3400" dirty="0" err="1" smtClean="0"/>
              <a:t>nhiều</a:t>
            </a:r>
            <a:r>
              <a:rPr lang="en-US" sz="3400" dirty="0" smtClean="0"/>
              <a:t> ,</a:t>
            </a:r>
            <a:r>
              <a:rPr lang="en-US" sz="3400" dirty="0" err="1" smtClean="0"/>
              <a:t>đóng</a:t>
            </a:r>
            <a:r>
              <a:rPr lang="en-US" sz="3400" dirty="0" smtClean="0"/>
              <a:t> </a:t>
            </a:r>
            <a:r>
              <a:rPr lang="en-US" sz="3400" dirty="0" err="1" smtClean="0"/>
              <a:t>cục</a:t>
            </a:r>
            <a:r>
              <a:rPr lang="en-US" sz="3400" dirty="0" smtClean="0"/>
              <a:t> (</a:t>
            </a:r>
            <a:r>
              <a:rPr lang="en-US" sz="3400" dirty="0" err="1" smtClean="0"/>
              <a:t>tiểu</a:t>
            </a:r>
            <a:r>
              <a:rPr lang="en-US" sz="3400" dirty="0" smtClean="0"/>
              <a:t> </a:t>
            </a:r>
            <a:r>
              <a:rPr lang="en-US" sz="3400" dirty="0" err="1" smtClean="0"/>
              <a:t>cầu,von</a:t>
            </a:r>
            <a:r>
              <a:rPr lang="en-US" sz="3400" dirty="0" smtClean="0"/>
              <a:t> </a:t>
            </a:r>
            <a:r>
              <a:rPr lang="en-US" sz="3400" dirty="0" err="1" smtClean="0"/>
              <a:t>Willebrand</a:t>
            </a:r>
            <a:r>
              <a:rPr lang="en-US" sz="3400" dirty="0" smtClean="0"/>
              <a:t> hay fibrinogen)</a:t>
            </a:r>
          </a:p>
          <a:p>
            <a:pPr lvl="2"/>
            <a:r>
              <a:rPr lang="en-US" sz="3400" dirty="0" err="1" smtClean="0"/>
              <a:t>Sưng</a:t>
            </a:r>
            <a:r>
              <a:rPr lang="en-US" sz="3400" dirty="0" smtClean="0"/>
              <a:t> </a:t>
            </a:r>
            <a:r>
              <a:rPr lang="en-US" sz="3400" dirty="0" err="1" smtClean="0"/>
              <a:t>đau</a:t>
            </a:r>
            <a:r>
              <a:rPr lang="en-US" sz="3400" dirty="0" smtClean="0"/>
              <a:t> </a:t>
            </a:r>
            <a:r>
              <a:rPr lang="en-US" sz="3400" dirty="0" err="1" smtClean="0"/>
              <a:t>khớp</a:t>
            </a:r>
            <a:r>
              <a:rPr lang="en-US" sz="3400" dirty="0" smtClean="0"/>
              <a:t> hay </a:t>
            </a:r>
            <a:r>
              <a:rPr lang="en-US" sz="3400" dirty="0" err="1" smtClean="0"/>
              <a:t>cơ</a:t>
            </a:r>
            <a:r>
              <a:rPr lang="en-US" sz="3400" dirty="0" smtClean="0"/>
              <a:t> ( </a:t>
            </a:r>
            <a:r>
              <a:rPr lang="en-US" sz="3400" dirty="0" err="1" smtClean="0"/>
              <a:t>nghi</a:t>
            </a:r>
            <a:r>
              <a:rPr lang="en-US" sz="3400" dirty="0" smtClean="0"/>
              <a:t> Hemophilia)</a:t>
            </a:r>
          </a:p>
          <a:p>
            <a:pPr lvl="2"/>
            <a:r>
              <a:rPr lang="en-US" sz="3400" dirty="0" err="1" smtClean="0"/>
              <a:t>Chảy</a:t>
            </a:r>
            <a:r>
              <a:rPr lang="en-US" sz="3400" dirty="0" smtClean="0"/>
              <a:t> </a:t>
            </a:r>
            <a:r>
              <a:rPr lang="en-US" sz="3400" dirty="0" err="1" smtClean="0"/>
              <a:t>máu</a:t>
            </a:r>
            <a:r>
              <a:rPr lang="en-US" sz="3400" dirty="0" smtClean="0"/>
              <a:t> </a:t>
            </a:r>
            <a:r>
              <a:rPr lang="en-US" sz="3400" dirty="0" err="1" smtClean="0"/>
              <a:t>nhiều</a:t>
            </a:r>
            <a:r>
              <a:rPr lang="en-US" sz="3400" dirty="0" smtClean="0"/>
              <a:t> </a:t>
            </a:r>
            <a:r>
              <a:rPr lang="en-US" sz="3400" dirty="0" err="1" smtClean="0"/>
              <a:t>sau</a:t>
            </a:r>
            <a:r>
              <a:rPr lang="en-US" sz="3400" dirty="0" smtClean="0"/>
              <a:t> </a:t>
            </a:r>
            <a:r>
              <a:rPr lang="en-US" sz="3400" dirty="0" err="1" smtClean="0"/>
              <a:t>cào</a:t>
            </a:r>
            <a:r>
              <a:rPr lang="en-US" sz="3400" dirty="0" smtClean="0"/>
              <a:t> </a:t>
            </a:r>
            <a:r>
              <a:rPr lang="en-US" sz="3400" dirty="0" err="1" smtClean="0"/>
              <a:t>xướt</a:t>
            </a:r>
            <a:r>
              <a:rPr lang="en-US" sz="3400" dirty="0" smtClean="0"/>
              <a:t> </a:t>
            </a:r>
            <a:r>
              <a:rPr lang="en-US" sz="3400" dirty="0" err="1" smtClean="0"/>
              <a:t>nhẹ</a:t>
            </a:r>
            <a:r>
              <a:rPr lang="en-US" sz="3400" dirty="0" smtClean="0"/>
              <a:t> (</a:t>
            </a:r>
            <a:r>
              <a:rPr lang="en-US" sz="3400" dirty="0" err="1" smtClean="0"/>
              <a:t>bệnh</a:t>
            </a:r>
            <a:r>
              <a:rPr lang="en-US" sz="3400" dirty="0" smtClean="0"/>
              <a:t> </a:t>
            </a:r>
            <a:r>
              <a:rPr lang="en-US" sz="3400" dirty="0" err="1" smtClean="0"/>
              <a:t>tiểu</a:t>
            </a:r>
            <a:r>
              <a:rPr lang="en-US" sz="3400" dirty="0" smtClean="0"/>
              <a:t> </a:t>
            </a:r>
            <a:r>
              <a:rPr lang="en-US" sz="3400" dirty="0" err="1" smtClean="0"/>
              <a:t>cầu</a:t>
            </a:r>
            <a:r>
              <a:rPr lang="en-US" sz="3400" dirty="0" smtClean="0"/>
              <a:t>)</a:t>
            </a:r>
          </a:p>
          <a:p>
            <a:pPr lvl="2"/>
            <a:r>
              <a:rPr lang="en-US" sz="3400" dirty="0" err="1" smtClean="0"/>
              <a:t>Chảy</a:t>
            </a:r>
            <a:r>
              <a:rPr lang="en-US" sz="3400" dirty="0" smtClean="0"/>
              <a:t> </a:t>
            </a:r>
            <a:r>
              <a:rPr lang="en-US" sz="3400" dirty="0" err="1" smtClean="0"/>
              <a:t>máu</a:t>
            </a:r>
            <a:r>
              <a:rPr lang="en-US" sz="3400" dirty="0" smtClean="0"/>
              <a:t> </a:t>
            </a:r>
            <a:r>
              <a:rPr lang="en-US" sz="3400" dirty="0" err="1" smtClean="0"/>
              <a:t>sau</a:t>
            </a:r>
            <a:r>
              <a:rPr lang="en-US" sz="3400" dirty="0" smtClean="0"/>
              <a:t> </a:t>
            </a:r>
            <a:r>
              <a:rPr lang="en-US" sz="3400" dirty="0" err="1" smtClean="0"/>
              <a:t>chấn</a:t>
            </a:r>
            <a:r>
              <a:rPr lang="en-US" sz="3400" dirty="0" smtClean="0"/>
              <a:t> </a:t>
            </a:r>
            <a:r>
              <a:rPr lang="en-US" sz="3400" dirty="0" err="1" smtClean="0"/>
              <a:t>thương</a:t>
            </a:r>
            <a:r>
              <a:rPr lang="en-US" sz="3400" dirty="0" smtClean="0"/>
              <a:t> </a:t>
            </a:r>
            <a:r>
              <a:rPr lang="en-US" sz="3400" dirty="0" err="1" smtClean="0"/>
              <a:t>nhiều</a:t>
            </a:r>
            <a:r>
              <a:rPr lang="en-US" sz="3400" dirty="0" smtClean="0"/>
              <a:t> </a:t>
            </a:r>
            <a:r>
              <a:rPr lang="en-US" sz="3400" dirty="0" err="1" smtClean="0"/>
              <a:t>giờ</a:t>
            </a:r>
            <a:r>
              <a:rPr lang="en-US" sz="3400" dirty="0" smtClean="0"/>
              <a:t> hay </a:t>
            </a:r>
            <a:r>
              <a:rPr lang="en-US" sz="3400" dirty="0" err="1" smtClean="0"/>
              <a:t>nhiều</a:t>
            </a:r>
            <a:r>
              <a:rPr lang="en-US" sz="3400" dirty="0" smtClean="0"/>
              <a:t> </a:t>
            </a:r>
            <a:r>
              <a:rPr lang="en-US" sz="3400" dirty="0" err="1" smtClean="0"/>
              <a:t>ngày</a:t>
            </a:r>
            <a:r>
              <a:rPr lang="en-US" sz="3400" dirty="0" smtClean="0"/>
              <a:t> (</a:t>
            </a:r>
            <a:r>
              <a:rPr lang="en-US" sz="3400" dirty="0" err="1" smtClean="0"/>
              <a:t>nghi</a:t>
            </a:r>
            <a:r>
              <a:rPr lang="en-US" sz="3400" dirty="0" smtClean="0"/>
              <a:t> 	Hemophilia)	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TIỀN SỬ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>
            <a:noAutofit/>
          </a:bodyPr>
          <a:lstStyle/>
          <a:p>
            <a:r>
              <a:rPr lang="en-US" sz="2400" b="1" i="1" dirty="0" err="1" smtClean="0"/>
              <a:t>Bản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thân</a:t>
            </a:r>
            <a:r>
              <a:rPr lang="en-US" sz="2400" i="1" dirty="0" smtClean="0"/>
              <a:t>: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b="1" dirty="0" err="1" smtClean="0"/>
              <a:t>Bênh</a:t>
            </a:r>
            <a:r>
              <a:rPr lang="en-US" sz="2400" dirty="0" smtClean="0"/>
              <a:t> :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chuyển</a:t>
            </a:r>
            <a:r>
              <a:rPr lang="en-US" sz="2400" dirty="0" smtClean="0"/>
              <a:t> </a:t>
            </a:r>
            <a:r>
              <a:rPr lang="en-US" sz="2400" dirty="0" err="1" smtClean="0"/>
              <a:t>hóa</a:t>
            </a:r>
            <a:r>
              <a:rPr lang="en-US" sz="2400" dirty="0" smtClean="0"/>
              <a:t> hay </a:t>
            </a:r>
            <a:r>
              <a:rPr lang="en-US" sz="2400" dirty="0" err="1" smtClean="0"/>
              <a:t>hội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 </a:t>
            </a:r>
            <a:r>
              <a:rPr lang="en-US" sz="2400" dirty="0" err="1" smtClean="0"/>
              <a:t>hư</a:t>
            </a:r>
            <a:r>
              <a:rPr lang="en-US" sz="2400" dirty="0" smtClean="0"/>
              <a:t>, 	</a:t>
            </a:r>
            <a:r>
              <a:rPr lang="en-US" sz="2400" dirty="0" err="1" smtClean="0"/>
              <a:t>hội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</a:t>
            </a:r>
            <a:r>
              <a:rPr lang="en-US" sz="2400" dirty="0" err="1" smtClean="0"/>
              <a:t>kém</a:t>
            </a:r>
            <a:r>
              <a:rPr lang="en-US" sz="2400" dirty="0" smtClean="0"/>
              <a:t> </a:t>
            </a:r>
            <a:r>
              <a:rPr lang="en-US" sz="2400" dirty="0" err="1" smtClean="0"/>
              <a:t>hấp</a:t>
            </a:r>
            <a:r>
              <a:rPr lang="en-US" sz="2400" dirty="0" smtClean="0"/>
              <a:t> </a:t>
            </a:r>
            <a:r>
              <a:rPr lang="en-US" sz="2400" dirty="0" err="1" smtClean="0"/>
              <a:t>thu</a:t>
            </a:r>
            <a:r>
              <a:rPr lang="en-US" sz="2400" dirty="0" smtClean="0"/>
              <a:t>, </a:t>
            </a:r>
            <a:r>
              <a:rPr lang="en-US" sz="2400" dirty="0" err="1" smtClean="0"/>
              <a:t>tim</a:t>
            </a:r>
            <a:r>
              <a:rPr lang="en-US" sz="2400" dirty="0" smtClean="0"/>
              <a:t> </a:t>
            </a:r>
            <a:r>
              <a:rPr lang="en-US" sz="2400" dirty="0" err="1" smtClean="0"/>
              <a:t>bẩm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tím</a:t>
            </a:r>
            <a:r>
              <a:rPr lang="en-US" sz="2400" dirty="0" smtClean="0"/>
              <a:t> hay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hồng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.</a:t>
            </a:r>
          </a:p>
          <a:p>
            <a:pPr marL="0" lvl="2" indent="0">
              <a:buNone/>
            </a:pPr>
            <a:r>
              <a:rPr lang="en-US" sz="2400" dirty="0" smtClean="0"/>
              <a:t>	</a:t>
            </a:r>
            <a:r>
              <a:rPr lang="en-US" sz="2400" b="1" dirty="0" err="1" smtClean="0"/>
              <a:t>Xuất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huyết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kéo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dài</a:t>
            </a:r>
            <a:r>
              <a:rPr lang="en-US" sz="2400" b="1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chấn</a:t>
            </a:r>
            <a:r>
              <a:rPr lang="en-US" sz="2400" dirty="0" smtClean="0"/>
              <a:t> </a:t>
            </a:r>
            <a:r>
              <a:rPr lang="en-US" sz="2400" dirty="0" err="1" smtClean="0"/>
              <a:t>thương</a:t>
            </a:r>
            <a:r>
              <a:rPr lang="en-US" sz="2400" dirty="0" smtClean="0"/>
              <a:t>, </a:t>
            </a:r>
            <a:r>
              <a:rPr lang="en-US" sz="2400" dirty="0" err="1" smtClean="0"/>
              <a:t>nhổ</a:t>
            </a:r>
            <a:r>
              <a:rPr lang="en-US" sz="2400" dirty="0" smtClean="0"/>
              <a:t> </a:t>
            </a:r>
            <a:r>
              <a:rPr lang="en-US" sz="2400" dirty="0" err="1" smtClean="0"/>
              <a:t>răng</a:t>
            </a:r>
            <a:r>
              <a:rPr lang="en-US" sz="2400" dirty="0" smtClean="0"/>
              <a:t>, </a:t>
            </a:r>
            <a:r>
              <a:rPr lang="en-US" sz="2400" dirty="0" err="1" smtClean="0"/>
              <a:t>phẩu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.	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( 20%von </a:t>
            </a:r>
            <a:r>
              <a:rPr lang="en-US" dirty="0" err="1"/>
              <a:t>Willebrand</a:t>
            </a:r>
            <a:r>
              <a:rPr lang="en-US" dirty="0" smtClean="0"/>
              <a:t>)</a:t>
            </a:r>
            <a:r>
              <a:rPr lang="en-US" sz="2400" dirty="0" smtClean="0"/>
              <a:t>	</a:t>
            </a:r>
          </a:p>
          <a:p>
            <a:pPr lvl="2">
              <a:buNone/>
            </a:pPr>
            <a:r>
              <a:rPr lang="en-US" dirty="0" smtClean="0"/>
              <a:t> </a:t>
            </a:r>
            <a:r>
              <a:rPr lang="en-US" b="1" dirty="0" err="1" smtClean="0"/>
              <a:t>Thiếu</a:t>
            </a:r>
            <a:r>
              <a:rPr lang="en-US" b="1" dirty="0" smtClean="0"/>
              <a:t> </a:t>
            </a:r>
            <a:r>
              <a:rPr lang="en-US" b="1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 smtClean="0"/>
              <a:t>Thuốc</a:t>
            </a:r>
            <a:r>
              <a:rPr lang="en-US" sz="2400" dirty="0" smtClean="0"/>
              <a:t> </a:t>
            </a:r>
            <a:r>
              <a:rPr lang="en-US" sz="2400" dirty="0" err="1" smtClean="0"/>
              <a:t>aspirine</a:t>
            </a:r>
            <a:r>
              <a:rPr lang="en-US" sz="2400" dirty="0" smtClean="0"/>
              <a:t>, </a:t>
            </a:r>
            <a:r>
              <a:rPr lang="en-US" sz="2400" dirty="0" err="1" smtClean="0"/>
              <a:t>thuốc</a:t>
            </a:r>
            <a:r>
              <a:rPr lang="en-US" sz="2400" dirty="0" smtClean="0"/>
              <a:t> </a:t>
            </a:r>
            <a:r>
              <a:rPr lang="en-US" sz="2400" dirty="0" err="1" smtClean="0"/>
              <a:t>kháng</a:t>
            </a:r>
            <a:r>
              <a:rPr lang="en-US" sz="2400" dirty="0" smtClean="0"/>
              <a:t> </a:t>
            </a:r>
            <a:r>
              <a:rPr lang="en-US" sz="2400" dirty="0" err="1" smtClean="0"/>
              <a:t>viêm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steroide</a:t>
            </a:r>
            <a:r>
              <a:rPr lang="en-US" sz="2400" dirty="0" smtClean="0"/>
              <a:t> ,</a:t>
            </a:r>
            <a:r>
              <a:rPr lang="en-US" sz="2400" dirty="0" err="1" smtClean="0"/>
              <a:t>thảo</a:t>
            </a:r>
            <a:r>
              <a:rPr lang="en-US" sz="2400" dirty="0" smtClean="0"/>
              <a:t> </a:t>
            </a:r>
            <a:r>
              <a:rPr lang="en-US" sz="2400" dirty="0" err="1" smtClean="0"/>
              <a:t>dược</a:t>
            </a:r>
            <a:r>
              <a:rPr lang="en-US" sz="2400" dirty="0" smtClean="0"/>
              <a:t>…</a:t>
            </a:r>
          </a:p>
          <a:p>
            <a:r>
              <a:rPr lang="en-US" sz="2400" b="1" i="1" dirty="0" err="1" smtClean="0"/>
              <a:t>Gia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đình</a:t>
            </a:r>
            <a:r>
              <a:rPr lang="en-US" sz="2400" i="1" dirty="0" smtClean="0"/>
              <a:t>:</a:t>
            </a: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</a:t>
            </a:r>
            <a:r>
              <a:rPr lang="en-US" sz="2400" dirty="0" err="1" smtClean="0"/>
              <a:t>huyết</a:t>
            </a:r>
            <a:r>
              <a:rPr lang="en-US" sz="2400" dirty="0" smtClean="0"/>
              <a:t> ? </a:t>
            </a:r>
            <a:r>
              <a:rPr lang="en-US" sz="2400" dirty="0" err="1" smtClean="0"/>
              <a:t>Giới</a:t>
            </a:r>
            <a:r>
              <a:rPr lang="en-US" sz="2400" dirty="0" smtClean="0"/>
              <a:t> ? </a:t>
            </a:r>
            <a:r>
              <a:rPr lang="en-US" sz="2400" dirty="0" err="1" smtClean="0"/>
              <a:t>tuổi</a:t>
            </a:r>
            <a:r>
              <a:rPr lang="en-US" sz="2400" dirty="0" smtClean="0"/>
              <a:t>?</a:t>
            </a:r>
          </a:p>
          <a:p>
            <a:pPr marL="457200" lvl="1" indent="0">
              <a:buNone/>
            </a:pPr>
            <a:r>
              <a:rPr lang="en-US" sz="2400" dirty="0" smtClean="0"/>
              <a:t>	 Hình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</a:t>
            </a:r>
            <a:r>
              <a:rPr lang="en-US" sz="2400" dirty="0" err="1" smtClean="0"/>
              <a:t>huyết</a:t>
            </a:r>
            <a:r>
              <a:rPr lang="en-US" sz="2400" dirty="0" smtClean="0"/>
              <a:t> : </a:t>
            </a:r>
            <a:r>
              <a:rPr lang="en-US" sz="2400" dirty="0" err="1" smtClean="0"/>
              <a:t>khớp</a:t>
            </a:r>
            <a:r>
              <a:rPr lang="en-US" sz="2400" dirty="0" smtClean="0"/>
              <a:t>, </a:t>
            </a:r>
            <a:r>
              <a:rPr lang="en-US" sz="2400" dirty="0" err="1" smtClean="0"/>
              <a:t>rong</a:t>
            </a:r>
            <a:r>
              <a:rPr lang="en-US" sz="2400" dirty="0" smtClean="0"/>
              <a:t> </a:t>
            </a:r>
            <a:r>
              <a:rPr lang="en-US" sz="2400" dirty="0" err="1" smtClean="0"/>
              <a:t>kinh</a:t>
            </a:r>
            <a:r>
              <a:rPr lang="en-US" sz="2400" dirty="0" smtClean="0"/>
              <a:t>, </a:t>
            </a:r>
            <a:r>
              <a:rPr lang="en-US" sz="2400" dirty="0" err="1" smtClean="0"/>
              <a:t>chảy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 </a:t>
            </a:r>
            <a:r>
              <a:rPr lang="en-US" sz="2400" dirty="0" err="1" smtClean="0"/>
              <a:t>mũi</a:t>
            </a:r>
            <a:r>
              <a:rPr lang="en-US" sz="2400" dirty="0" smtClean="0"/>
              <a:t>,</a:t>
            </a:r>
          </a:p>
          <a:p>
            <a:pPr marL="457200" lvl="1" indent="0">
              <a:buNone/>
            </a:pPr>
            <a:r>
              <a:rPr lang="en-US" sz="2400" dirty="0" smtClean="0"/>
              <a:t>	 </a:t>
            </a:r>
            <a:r>
              <a:rPr lang="en-US" sz="2400" dirty="0" err="1" smtClean="0"/>
              <a:t>Tuy</a:t>
            </a:r>
            <a:r>
              <a:rPr lang="en-US" sz="2400" dirty="0" smtClean="0"/>
              <a:t> </a:t>
            </a:r>
            <a:r>
              <a:rPr lang="en-US" sz="2400" dirty="0" err="1" smtClean="0"/>
              <a:t>nhiên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tiền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gia</a:t>
            </a:r>
            <a:r>
              <a:rPr lang="en-US" sz="2400" dirty="0" smtClean="0"/>
              <a:t> </a:t>
            </a:r>
            <a:r>
              <a:rPr lang="en-US" sz="2400" dirty="0" err="1" smtClean="0"/>
              <a:t>đình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vẫn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chẩn</a:t>
            </a:r>
            <a:r>
              <a:rPr lang="en-US" sz="2400" dirty="0" smtClean="0"/>
              <a:t> </a:t>
            </a:r>
            <a:r>
              <a:rPr lang="en-US" sz="2400" dirty="0" err="1" smtClean="0"/>
              <a:t>đoán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rối</a:t>
            </a:r>
            <a:r>
              <a:rPr lang="en-US" sz="2400" dirty="0" smtClean="0"/>
              <a:t> </a:t>
            </a:r>
            <a:r>
              <a:rPr lang="en-US" sz="2400" dirty="0" err="1" smtClean="0"/>
              <a:t>loạn</a:t>
            </a:r>
            <a:r>
              <a:rPr lang="en-US" sz="2400" dirty="0" smtClean="0"/>
              <a:t> </a:t>
            </a:r>
            <a:r>
              <a:rPr lang="en-US" sz="2400" dirty="0" err="1" smtClean="0"/>
              <a:t>đông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 di </a:t>
            </a:r>
            <a:r>
              <a:rPr lang="en-US" sz="2400" dirty="0" err="1" smtClean="0"/>
              <a:t>truyền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1944</Words>
  <Application>Microsoft Office PowerPoint</Application>
  <PresentationFormat>On-screen Show (4:3)</PresentationFormat>
  <Paragraphs>565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 XUẤT HUYẾT Ở TRẺ EM </vt:lpstr>
      <vt:lpstr>TÌNH HÌNH BỆNH HUYẾT HỌC</vt:lpstr>
      <vt:lpstr>SINH LÝCẦM MÁU </vt:lpstr>
      <vt:lpstr>VAI TRÒ TIỂU CẦU</vt:lpstr>
      <vt:lpstr>VAI TRÒ TIỂU CẦU &amp; ĐÔNG MÁU</vt:lpstr>
      <vt:lpstr>SINH LÝ ĐÔNG MÁU</vt:lpstr>
      <vt:lpstr>CÁC YẾU TỐ ĐÔNG MÁU</vt:lpstr>
      <vt:lpstr> BỆNH SỬ</vt:lpstr>
      <vt:lpstr>TIỀN SỬ</vt:lpstr>
      <vt:lpstr>KHÁM LÂM SÀNG</vt:lpstr>
      <vt:lpstr>ĐẶC ĐIỂM XUẤT HUYẾT </vt:lpstr>
      <vt:lpstr>KHÁM TOÀN THỂ</vt:lpstr>
      <vt:lpstr>CẬN LÂM SÀNG: Nguyên tắc chung </vt:lpstr>
      <vt:lpstr>ĐẾM TiỂU CẦU</vt:lpstr>
      <vt:lpstr>KÍCH THƯỚC  TIỂU CẦU TRÊN PHẾT MÁU</vt:lpstr>
      <vt:lpstr>THỜI GIAN MÁU CHẢY ( TEMPS DE SAIGNEMENT HAY BLEEDING TIME)</vt:lpstr>
      <vt:lpstr>PFA-100( PLATELET FUNCTIONAL ANALYZER 100 )</vt:lpstr>
      <vt:lpstr>THỜI GIAN ĐÔNG MÁU (CLOTTING TIME: CT HAY TEMPS DE COAGULATION :TC) </vt:lpstr>
      <vt:lpstr> CÁC XÉT NGHIỆM CHẢY MÁU &amp; ĐÔNG MÁU</vt:lpstr>
      <vt:lpstr>Slide 20</vt:lpstr>
      <vt:lpstr>Slide 21</vt:lpstr>
      <vt:lpstr>Trị số tham khảo về giá trị bình thường theo tuổi</vt:lpstr>
      <vt:lpstr>Độ ngưng tập tiểu cầu</vt:lpstr>
      <vt:lpstr>Slide 24</vt:lpstr>
      <vt:lpstr>Slide 25</vt:lpstr>
      <vt:lpstr>CHẨN ĐOÁN XUẤT HUYẾT Ở TRẺ EM </vt:lpstr>
      <vt:lpstr> NGUYÊN NHÂN XUẤT HUYẾT THÀNH MẠCH  </vt:lpstr>
      <vt:lpstr>NGUYÊN NHÂN TIỂU CẦU</vt:lpstr>
      <vt:lpstr>NGUYÊN NHÂN YẾU TỐ ĐÔNG MÁU</vt:lpstr>
      <vt:lpstr> LƯU ĐỒ CHẨN ĐOÁN NGUYÊN NHÂN HỘI CHỨNG XUẤT HUYẾT (WHO)  </vt:lpstr>
      <vt:lpstr>ĐIỀU TRỊ XUẤT HUYẾT</vt:lpstr>
      <vt:lpstr>PHÒNG BỆNH VÀ CHĂM SÓC SỨC KHOẺ BAN ĐẦU</vt:lpstr>
      <vt:lpstr>Slide 33</vt:lpstr>
      <vt:lpstr>Slide 34</vt:lpstr>
      <vt:lpstr>Slide 35</vt:lpstr>
      <vt:lpstr>XUẤT HUYẾT DO NHIỄM TRÙNG HUYẾT NÃO MÔ CẦU &amp; HC KASABACH- MERRITT </vt:lpstr>
      <vt:lpstr>KASABACH MERRITT</vt:lpstr>
      <vt:lpstr>Slide 38</vt:lpstr>
      <vt:lpstr>Slide 39</vt:lpstr>
      <vt:lpstr>Slide 40</vt:lpstr>
      <vt:lpstr>SỐT XUẤT HUYẾT NHŨ NHI</vt:lpstr>
      <vt:lpstr>Slide 42</vt:lpstr>
      <vt:lpstr>Slide 43</vt:lpstr>
      <vt:lpstr>Von Willebrand</vt:lpstr>
      <vt:lpstr>XUẤT HUYẾT DO HEMOPHILIA</vt:lpstr>
      <vt:lpstr>12 –year- boy with severe Hemophilia A was admitted because of  bleeding in the right forearm and sequalae  of  joints wrist and elbow</vt:lpstr>
      <vt:lpstr>18- month- old boy was transferred from Khanh Hoa hospital because of  bleeding right eye after injury . Identified diagnosis at CH1: severe Hemophilia A with factor VIII &lt; 1%.</vt:lpstr>
      <vt:lpstr>Complication of right Knee/H </vt:lpstr>
      <vt:lpstr>12-month-old boy was transferred to hospital  for prolonged bleeding following  inguinal hernia surgery because of misdiagnosis</vt:lpstr>
      <vt:lpstr>XUẤT HUYẾT SƠ SINH</vt:lpstr>
      <vt:lpstr>ĐẶC ĐIỂM ĐÔNG MÁU SƠ SINH</vt:lpstr>
      <vt:lpstr>XUẤT HUYẾT THIẾU VIT K Ở TRẺ NHỎ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HỘI CHỨNG XUẤT HUYẾT</dc:title>
  <dc:creator>User</dc:creator>
  <cp:lastModifiedBy>User</cp:lastModifiedBy>
  <cp:revision>223</cp:revision>
  <dcterms:created xsi:type="dcterms:W3CDTF">2011-01-16T15:23:43Z</dcterms:created>
  <dcterms:modified xsi:type="dcterms:W3CDTF">2013-03-05T16:46:22Z</dcterms:modified>
</cp:coreProperties>
</file>